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336" r:id="rId3"/>
    <p:sldId id="335" r:id="rId4"/>
    <p:sldId id="337" r:id="rId5"/>
    <p:sldId id="338" r:id="rId6"/>
    <p:sldId id="339" r:id="rId7"/>
    <p:sldId id="340" r:id="rId8"/>
    <p:sldId id="341" r:id="rId9"/>
    <p:sldId id="342" r:id="rId10"/>
    <p:sldId id="344" r:id="rId11"/>
    <p:sldId id="345" r:id="rId12"/>
    <p:sldId id="347" r:id="rId13"/>
    <p:sldId id="348" r:id="rId14"/>
    <p:sldId id="346" r:id="rId15"/>
    <p:sldId id="349" r:id="rId16"/>
    <p:sldId id="350" r:id="rId17"/>
    <p:sldId id="351" r:id="rId18"/>
    <p:sldId id="352" r:id="rId19"/>
    <p:sldId id="354" r:id="rId20"/>
    <p:sldId id="353" r:id="rId21"/>
    <p:sldId id="355" r:id="rId22"/>
    <p:sldId id="357" r:id="rId23"/>
    <p:sldId id="356" r:id="rId24"/>
    <p:sldId id="358" r:id="rId25"/>
    <p:sldId id="359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9" r:id="rId34"/>
    <p:sldId id="368" r:id="rId35"/>
    <p:sldId id="370" r:id="rId36"/>
  </p:sldIdLst>
  <p:sldSz cx="9144000" cy="5143500" type="screen16x9"/>
  <p:notesSz cx="6858000" cy="9144000"/>
  <p:embeddedFontLst>
    <p:embeddedFont>
      <p:font typeface="Meiryo" panose="020B0604030504040204" pitchFamily="34" charset="-128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Raleway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ultiple linear regression" id="{698BBC66-A9F9-4FA3-AF14-0A65043A98CE}">
          <p14:sldIdLst>
            <p14:sldId id="256"/>
            <p14:sldId id="336"/>
            <p14:sldId id="335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7"/>
            <p14:sldId id="348"/>
            <p14:sldId id="346"/>
            <p14:sldId id="349"/>
            <p14:sldId id="350"/>
            <p14:sldId id="351"/>
            <p14:sldId id="352"/>
            <p14:sldId id="354"/>
            <p14:sldId id="353"/>
            <p14:sldId id="355"/>
            <p14:sldId id="357"/>
            <p14:sldId id="356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  <p14:sldId id="368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A12"/>
    <a:srgbClr val="E5E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3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21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8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61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5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1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465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993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83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31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33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94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06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66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239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413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027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73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80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455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68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81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810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321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76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44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72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98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01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8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2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7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6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19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To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Data Science 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186000" y="3005475"/>
            <a:ext cx="7268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dirty="0"/>
              <a:t>“</a:t>
            </a:r>
            <a:r>
              <a:rPr lang="fr" sz="1900" i="1" dirty="0"/>
              <a:t>Hiding within those mounds of data is the knowledge that could change the life of a patient, or change the world</a:t>
            </a:r>
            <a:r>
              <a:rPr lang="fr" sz="1900" dirty="0"/>
              <a:t>”</a:t>
            </a:r>
            <a:endParaRPr sz="1900"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25" y="3482775"/>
            <a:ext cx="3486451" cy="11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763672" y="0"/>
            <a:ext cx="353477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Multiple Linear Regression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600" y="1022400"/>
            <a:ext cx="2122300" cy="19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453911" y="449477"/>
            <a:ext cx="42061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The assumptions of the OLS method</a:t>
            </a:r>
            <a:br>
              <a:rPr lang="en-GB" sz="2000" dirty="0"/>
            </a:br>
            <a:r>
              <a:rPr lang="en-GB" sz="1100" dirty="0"/>
              <a:t>"â" become OLS (ordinary least squares estimators)</a:t>
            </a:r>
            <a:br>
              <a:rPr lang="en-GB" sz="1100" dirty="0"/>
            </a:b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5981666-1AFA-4263-A6E6-DCE1E220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3" y="1016758"/>
            <a:ext cx="5971857" cy="4043523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0DCF5485-EE73-4A4B-1E4E-DF6AC1351521}"/>
              </a:ext>
            </a:extLst>
          </p:cNvPr>
          <p:cNvSpPr txBox="1">
            <a:spLocks/>
          </p:cNvSpPr>
          <p:nvPr/>
        </p:nvSpPr>
        <p:spPr>
          <a:xfrm>
            <a:off x="2101755" y="1098646"/>
            <a:ext cx="5233917" cy="19448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b="1" i="1" u="sng" dirty="0">
                <a:solidFill>
                  <a:schemeClr val="bg2"/>
                </a:solidFill>
              </a:rPr>
              <a:t>Probabilistic assumptions (stochastic assumptions</a:t>
            </a:r>
            <a:r>
              <a:rPr lang="en-GB" sz="1200" dirty="0">
                <a:solidFill>
                  <a:schemeClr val="bg2"/>
                </a:solidFill>
              </a:rPr>
              <a:t>)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the Xs are observed without error (not random)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) = 0, on average the model is well specified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²) = </a:t>
            </a:r>
            <a:r>
              <a:rPr lang="el-GR" sz="1200" dirty="0">
                <a:solidFill>
                  <a:schemeClr val="bg2"/>
                </a:solidFill>
              </a:rPr>
              <a:t>σ</a:t>
            </a:r>
            <a:r>
              <a:rPr lang="en-GB" sz="1200" dirty="0">
                <a:solidFill>
                  <a:schemeClr val="bg2"/>
                </a:solidFill>
              </a:rPr>
              <a:t>²</a:t>
            </a:r>
            <a:r>
              <a:rPr lang="el-GR" sz="1100" dirty="0">
                <a:solidFill>
                  <a:schemeClr val="bg2"/>
                </a:solidFill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 the variance of the error is constant (homoscedasticity)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 err="1">
                <a:solidFill>
                  <a:schemeClr val="bg2"/>
                </a:solidFill>
              </a:rPr>
              <a:t>i</a:t>
            </a:r>
            <a:r>
              <a:rPr lang="en-GB" sz="1200" dirty="0">
                <a:solidFill>
                  <a:schemeClr val="bg2"/>
                </a:solidFill>
              </a:rPr>
              <a:t>, 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j)=0, the errors are uncorrelated (non autocorrelation of the errors)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bg2"/>
                </a:solidFill>
              </a:rPr>
              <a:t>Cov</a:t>
            </a:r>
            <a:r>
              <a:rPr lang="en-GB" sz="1200" dirty="0">
                <a:solidFill>
                  <a:schemeClr val="bg2"/>
                </a:solidFill>
              </a:rPr>
              <a:t>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, x)=0, the error is independent of the explanatory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GB" sz="1200" dirty="0">
                <a:solidFill>
                  <a:schemeClr val="bg2"/>
                </a:solidFill>
              </a:rPr>
              <a:t>Normal(0,</a:t>
            </a:r>
            <a:r>
              <a:rPr lang="el-GR" sz="1200" dirty="0">
                <a:solidFill>
                  <a:schemeClr val="bg2"/>
                </a:solidFill>
              </a:rPr>
              <a:t> σ</a:t>
            </a:r>
            <a:r>
              <a:rPr lang="el-GR" sz="900" dirty="0">
                <a:solidFill>
                  <a:schemeClr val="bg2"/>
                </a:solidFill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2F5DA948-5262-558E-FC10-E073909A6225}"/>
              </a:ext>
            </a:extLst>
          </p:cNvPr>
          <p:cNvSpPr txBox="1">
            <a:spLocks/>
          </p:cNvSpPr>
          <p:nvPr/>
        </p:nvSpPr>
        <p:spPr>
          <a:xfrm>
            <a:off x="2108579" y="3248167"/>
            <a:ext cx="5206621" cy="139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b="1" i="1" u="sng" dirty="0">
                <a:solidFill>
                  <a:schemeClr val="bg2"/>
                </a:solidFill>
              </a:rPr>
              <a:t>Structural assumptions</a:t>
            </a:r>
          </a:p>
          <a:p>
            <a:pPr marL="0" indent="0"/>
            <a:endParaRPr lang="en-GB" sz="1200" b="1" i="1" u="sng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Rank(X 'X) = p+1 i.e. (X 'X)-1 exists, or det(X'X) ≠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(X 'X)/n tends to a finite non-singular matrix when n </a:t>
            </a:r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(+inf)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n &gt; p+1, the number of observations is greater than the number of model parameters (explanatory variables + constant)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D1D31B87-3ECD-B3F7-95EF-5C28D0711F93}"/>
              </a:ext>
            </a:extLst>
          </p:cNvPr>
          <p:cNvSpPr txBox="1">
            <a:spLocks/>
          </p:cNvSpPr>
          <p:nvPr/>
        </p:nvSpPr>
        <p:spPr>
          <a:xfrm>
            <a:off x="1610436" y="4667532"/>
            <a:ext cx="6018663" cy="4776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These assumptions affect the properties of the estimators and the distribution laws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6AD52410-6909-FDA7-E7A4-D46D2BAA3426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21270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6961" y="449477"/>
            <a:ext cx="45200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OLS (Ordinary Least Squares Estimator)</a:t>
            </a:r>
            <a:br>
              <a:rPr lang="en-GB" sz="2000" dirty="0"/>
            </a:br>
            <a:r>
              <a:rPr lang="en-GB" sz="1100" dirty="0"/>
              <a:t>Calculation principle - Estimator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4740AF-0BB9-D1D7-B951-0FEA7E3A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24" y="1121783"/>
            <a:ext cx="5772430" cy="3748762"/>
          </a:xfrm>
          <a:prstGeom prst="rect">
            <a:avLst/>
          </a:prstGeom>
        </p:spPr>
      </p:pic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2F5DA948-5262-558E-FC10-E073909A6225}"/>
              </a:ext>
            </a:extLst>
          </p:cNvPr>
          <p:cNvSpPr txBox="1">
            <a:spLocks/>
          </p:cNvSpPr>
          <p:nvPr/>
        </p:nvSpPr>
        <p:spPr>
          <a:xfrm>
            <a:off x="1917510" y="2286001"/>
            <a:ext cx="1426191" cy="49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Have to solve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20078736-8D24-82EA-C25A-D8334451734D}"/>
              </a:ext>
            </a:extLst>
          </p:cNvPr>
          <p:cNvSpPr txBox="1">
            <a:spLocks/>
          </p:cNvSpPr>
          <p:nvPr/>
        </p:nvSpPr>
        <p:spPr>
          <a:xfrm>
            <a:off x="4514999" y="2120875"/>
            <a:ext cx="3714601" cy="8301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There are (p+1) equations called "</a:t>
            </a:r>
            <a:r>
              <a:rPr lang="en-GB" sz="1200" dirty="0">
                <a:solidFill>
                  <a:schemeClr val="accent3"/>
                </a:solidFill>
              </a:rPr>
              <a:t>normal equations</a:t>
            </a:r>
            <a:r>
              <a:rPr lang="en-GB" sz="1200" dirty="0">
                <a:solidFill>
                  <a:schemeClr val="bg2"/>
                </a:solidFill>
              </a:rPr>
              <a:t>” to solve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EAB87B51-8443-82B6-DA75-D95EC0B35CD8}"/>
              </a:ext>
            </a:extLst>
          </p:cNvPr>
          <p:cNvSpPr txBox="1">
            <a:spLocks/>
          </p:cNvSpPr>
          <p:nvPr/>
        </p:nvSpPr>
        <p:spPr>
          <a:xfrm rot="18631340">
            <a:off x="1436798" y="3568464"/>
            <a:ext cx="1583850" cy="511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The right tracks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7FC20A58-38BF-168F-805C-7A9BFBC16ACD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49202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6961" y="449477"/>
            <a:ext cx="45200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OLS (Ordinary Least Squares Estimator)</a:t>
            </a:r>
            <a:br>
              <a:rPr lang="en-GB" sz="2000" dirty="0"/>
            </a:br>
            <a:r>
              <a:rPr lang="en-GB" sz="1100" dirty="0"/>
              <a:t>Comments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C4995E6-70B6-4E3F-790E-B5B5A40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05" y="976435"/>
            <a:ext cx="6158590" cy="4047074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F870D823-E3C3-8E4E-85E4-3E97465BCE61}"/>
              </a:ext>
            </a:extLst>
          </p:cNvPr>
          <p:cNvSpPr txBox="1">
            <a:spLocks/>
          </p:cNvSpPr>
          <p:nvPr/>
        </p:nvSpPr>
        <p:spPr>
          <a:xfrm>
            <a:off x="4649995" y="1281957"/>
            <a:ext cx="3818441" cy="16796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Matrix of sums of cross products between exogenous variables - </a:t>
            </a:r>
            <a:r>
              <a:rPr lang="en-GB" sz="1200" dirty="0">
                <a:solidFill>
                  <a:schemeClr val="accent3"/>
                </a:solidFill>
              </a:rPr>
              <a:t>Symmetric</a:t>
            </a:r>
            <a:r>
              <a:rPr lang="en-GB" sz="1200" dirty="0">
                <a:solidFill>
                  <a:schemeClr val="bg2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(its inverse is also is also symmetric)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If the variables are centred</a:t>
            </a:r>
          </a:p>
          <a:p>
            <a:pPr marL="0" indent="0"/>
            <a:endParaRPr lang="en-GB" sz="1200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(X'X) = variance covariance matrix If the variables are centred and reduced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(X'X) = correlation matrix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4483E216-ABF8-D389-D034-08F28CAF5584}"/>
              </a:ext>
            </a:extLst>
          </p:cNvPr>
          <p:cNvSpPr txBox="1">
            <a:spLocks/>
          </p:cNvSpPr>
          <p:nvPr/>
        </p:nvSpPr>
        <p:spPr>
          <a:xfrm>
            <a:off x="4649994" y="3226763"/>
            <a:ext cx="3818442" cy="1796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Vector of the sums of the cross products between the endogenous and the exogenous variables If the variables are centred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covariances between Y and X If the variables are centred and reduced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correlations between Y and X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A4BDD4FB-061B-7037-0B62-2AB7F70AAF23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61900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6961" y="449477"/>
            <a:ext cx="452009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OLS (Ordinary Least Squares Estimator)</a:t>
            </a:r>
            <a:br>
              <a:rPr lang="en-GB" sz="2000" dirty="0"/>
            </a:br>
            <a:r>
              <a:rPr lang="en-GB" sz="1100" dirty="0"/>
              <a:t>In the EXCEL Table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4483E216-ABF8-D389-D034-08F28CAF5584}"/>
              </a:ext>
            </a:extLst>
          </p:cNvPr>
          <p:cNvSpPr txBox="1">
            <a:spLocks/>
          </p:cNvSpPr>
          <p:nvPr/>
        </p:nvSpPr>
        <p:spPr>
          <a:xfrm>
            <a:off x="7212842" y="486591"/>
            <a:ext cx="1596788" cy="329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Vector of the sums of the cross products between the endogenous and the exogenous variables If the variables are centred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covariances between Y and X If the variables are centred and reduced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1/n (X'Y) = vector of correlations between Y and X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2C8FDA-0CC4-40FF-FECC-BD0716B3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35" y="816077"/>
            <a:ext cx="6648218" cy="4279936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920467A0-8F76-0609-23AC-E06C1D499455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88935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Properties and estimators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4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821373" y="449477"/>
            <a:ext cx="1501254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Bias of "â”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003D1F-C9BB-EF87-3955-A66F3E4B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96" y="936068"/>
            <a:ext cx="6076808" cy="4010995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4A47CFDF-1DA0-74D6-4703-24C36307C818}"/>
              </a:ext>
            </a:extLst>
          </p:cNvPr>
          <p:cNvSpPr txBox="1">
            <a:spLocks/>
          </p:cNvSpPr>
          <p:nvPr/>
        </p:nvSpPr>
        <p:spPr>
          <a:xfrm>
            <a:off x="4667077" y="1351438"/>
            <a:ext cx="2798248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Step 1. Express "â" as a function of "a"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7719921E-2AF1-137E-0BED-F2BB8DA7A866}"/>
              </a:ext>
            </a:extLst>
          </p:cNvPr>
          <p:cNvSpPr txBox="1">
            <a:spLocks/>
          </p:cNvSpPr>
          <p:nvPr/>
        </p:nvSpPr>
        <p:spPr>
          <a:xfrm>
            <a:off x="4667076" y="3207534"/>
            <a:ext cx="3098500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Step 2. See under which conditions E[â] = a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636005B8-F438-B123-C807-55140A630A87}"/>
              </a:ext>
            </a:extLst>
          </p:cNvPr>
          <p:cNvSpPr txBox="1">
            <a:spLocks/>
          </p:cNvSpPr>
          <p:nvPr/>
        </p:nvSpPr>
        <p:spPr>
          <a:xfrm>
            <a:off x="4667076" y="3800367"/>
            <a:ext cx="2943327" cy="8936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&lt;- Because X is not random</a:t>
            </a:r>
          </a:p>
          <a:p>
            <a:pPr marL="0" indent="0"/>
            <a:r>
              <a:rPr lang="en-GB" sz="1200" dirty="0">
                <a:solidFill>
                  <a:schemeClr val="tx1"/>
                </a:solidFill>
              </a:rPr>
              <a:t>&lt;- Because E[</a:t>
            </a:r>
            <a:r>
              <a:rPr lang="el-GR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tx1"/>
                </a:solidFill>
              </a:rPr>
              <a:t>] = 0 by hypothesis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381C6C1D-B178-DEF8-EF36-BDD8AE7EA722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66850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627194" y="449477"/>
            <a:ext cx="388961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Variance covariance matrix of "â"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A4FB14-D70A-FAC4-E75A-BAA6CAE2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66" y="936068"/>
            <a:ext cx="6115399" cy="4136467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434AE477-96B1-2AFF-125C-BD5C9DF9AA37}"/>
              </a:ext>
            </a:extLst>
          </p:cNvPr>
          <p:cNvSpPr txBox="1">
            <a:spLocks/>
          </p:cNvSpPr>
          <p:nvPr/>
        </p:nvSpPr>
        <p:spPr>
          <a:xfrm>
            <a:off x="4862673" y="1252223"/>
            <a:ext cx="2798248" cy="733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On the diagonal, we have the variance of the estimate of each coefficient. Very useful in the inferential part.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A25BF0C5-6D31-86FE-5E40-D240D681FD0C}"/>
              </a:ext>
            </a:extLst>
          </p:cNvPr>
          <p:cNvSpPr txBox="1">
            <a:spLocks/>
          </p:cNvSpPr>
          <p:nvPr/>
        </p:nvSpPr>
        <p:spPr>
          <a:xfrm>
            <a:off x="6009084" y="4154038"/>
            <a:ext cx="2131805" cy="918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show that this matrix tends to the null matrix (all cells at 0) when n </a:t>
            </a:r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(+inf): </a:t>
            </a:r>
            <a:r>
              <a:rPr lang="en-GB" sz="1200" dirty="0">
                <a:solidFill>
                  <a:schemeClr val="accent3"/>
                </a:solidFill>
              </a:rPr>
              <a:t>EMCO is convergent</a:t>
            </a:r>
            <a:r>
              <a:rPr lang="en-GB" sz="1200" dirty="0">
                <a:solidFill>
                  <a:schemeClr val="bg2"/>
                </a:solidFill>
              </a:rPr>
              <a:t>.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also show that the </a:t>
            </a:r>
            <a:r>
              <a:rPr lang="en-GB" sz="1200" dirty="0">
                <a:solidFill>
                  <a:schemeClr val="accent3"/>
                </a:solidFill>
              </a:rPr>
              <a:t>EMCO is BLUE</a:t>
            </a:r>
            <a:r>
              <a:rPr lang="en-GB" sz="1200" dirty="0">
                <a:solidFill>
                  <a:schemeClr val="bg2"/>
                </a:solidFill>
              </a:rPr>
              <a:t> (best linear unbiased estimator).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DC41D331-4C59-59DF-B4FD-FC8EF0671D0A}"/>
              </a:ext>
            </a:extLst>
          </p:cNvPr>
          <p:cNvSpPr txBox="1">
            <a:spLocks/>
          </p:cNvSpPr>
          <p:nvPr/>
        </p:nvSpPr>
        <p:spPr>
          <a:xfrm>
            <a:off x="2590320" y="3235541"/>
            <a:ext cx="2227340" cy="626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²) =</a:t>
            </a:r>
            <a:r>
              <a:rPr lang="el-GR" sz="1200" dirty="0">
                <a:solidFill>
                  <a:schemeClr val="bg2"/>
                </a:solidFill>
              </a:rPr>
              <a:t>σ</a:t>
            </a:r>
            <a:r>
              <a:rPr lang="en-GB" sz="1200" dirty="0">
                <a:solidFill>
                  <a:schemeClr val="bg2"/>
                </a:solidFill>
              </a:rPr>
              <a:t>²</a:t>
            </a:r>
            <a:r>
              <a:rPr lang="el-GR" sz="9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</a:rPr>
              <a:t> the variance of the error is constant (homoscedasticity)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E(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r>
              <a:rPr lang="en-GB" sz="1200" dirty="0" err="1">
                <a:solidFill>
                  <a:schemeClr val="bg2"/>
                </a:solidFill>
              </a:rPr>
              <a:t>i</a:t>
            </a:r>
            <a:r>
              <a:rPr lang="en-GB" sz="1200" dirty="0">
                <a:solidFill>
                  <a:schemeClr val="bg2"/>
                </a:solidFill>
              </a:rPr>
              <a:t>,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ε</a:t>
            </a:r>
            <a:r>
              <a:rPr lang="en-GB" sz="1200" dirty="0">
                <a:solidFill>
                  <a:schemeClr val="bg2"/>
                </a:solidFill>
              </a:rPr>
              <a:t>j )=0, the errors are uncorrelated (non-autocorrelation of errors)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9D732B14-3C42-5875-D452-07E5E09048E9}"/>
              </a:ext>
            </a:extLst>
          </p:cNvPr>
          <p:cNvSpPr txBox="1">
            <a:spLocks/>
          </p:cNvSpPr>
          <p:nvPr/>
        </p:nvSpPr>
        <p:spPr>
          <a:xfrm>
            <a:off x="2627194" y="2911703"/>
            <a:ext cx="1705970" cy="288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Now, by hypothesis :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F3A044FA-7452-F815-C86B-FDFA343DEAE1}"/>
              </a:ext>
            </a:extLst>
          </p:cNvPr>
          <p:cNvSpPr txBox="1">
            <a:spLocks/>
          </p:cNvSpPr>
          <p:nvPr/>
        </p:nvSpPr>
        <p:spPr>
          <a:xfrm>
            <a:off x="1801504" y="2225782"/>
            <a:ext cx="1705970" cy="288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Since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0C1E7FE8-1262-7422-BBE7-D339491E7126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10531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195419" y="449477"/>
            <a:ext cx="275316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Variance of the error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DFEE4AE-362B-455D-008A-7252A075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85" y="853353"/>
            <a:ext cx="5880245" cy="4040457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314B3D24-060C-E63D-16BD-CFD3C539B2DB}"/>
              </a:ext>
            </a:extLst>
          </p:cNvPr>
          <p:cNvSpPr txBox="1">
            <a:spLocks/>
          </p:cNvSpPr>
          <p:nvPr/>
        </p:nvSpPr>
        <p:spPr>
          <a:xfrm>
            <a:off x="5646244" y="936067"/>
            <a:ext cx="2003326" cy="733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To estimate the variance covariance of the coefficients, it is necessary to produce an estimate of the variance of the error.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6A71212A-8F2C-2C24-776A-D7CDF2E51987}"/>
              </a:ext>
            </a:extLst>
          </p:cNvPr>
          <p:cNvSpPr txBox="1">
            <a:spLocks/>
          </p:cNvSpPr>
          <p:nvPr/>
        </p:nvSpPr>
        <p:spPr>
          <a:xfrm>
            <a:off x="2020115" y="1617929"/>
            <a:ext cx="2003326" cy="290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Let's develop the residue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74F14E54-7E42-7B4F-F4CD-ECECA870FF6F}"/>
              </a:ext>
            </a:extLst>
          </p:cNvPr>
          <p:cNvSpPr txBox="1">
            <a:spLocks/>
          </p:cNvSpPr>
          <p:nvPr/>
        </p:nvSpPr>
        <p:spPr>
          <a:xfrm>
            <a:off x="1801505" y="3110411"/>
            <a:ext cx="2292824" cy="4150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Called matrix , it is symmetric (</a:t>
            </a:r>
            <a:r>
              <a:rPr lang="el-GR" sz="1200" dirty="0">
                <a:solidFill>
                  <a:schemeClr val="bg2"/>
                </a:solidFill>
              </a:rPr>
              <a:t>Γ</a:t>
            </a:r>
            <a:r>
              <a:rPr lang="en-GB" sz="1200" dirty="0">
                <a:solidFill>
                  <a:schemeClr val="bg2"/>
                </a:solidFill>
              </a:rPr>
              <a:t>‘=</a:t>
            </a:r>
            <a:r>
              <a:rPr lang="el-GR" sz="1200" dirty="0">
                <a:solidFill>
                  <a:schemeClr val="bg2"/>
                </a:solidFill>
              </a:rPr>
              <a:t>Γ</a:t>
            </a:r>
            <a:r>
              <a:rPr lang="en-GB" sz="1200" dirty="0">
                <a:solidFill>
                  <a:schemeClr val="bg2"/>
                </a:solidFill>
              </a:rPr>
              <a:t>) and idempotent (</a:t>
            </a:r>
            <a:r>
              <a:rPr lang="el-GR" sz="1200" dirty="0">
                <a:solidFill>
                  <a:schemeClr val="bg2"/>
                </a:solidFill>
              </a:rPr>
              <a:t>Γ </a:t>
            </a:r>
            <a:r>
              <a:rPr lang="en-GB" sz="1200" dirty="0">
                <a:solidFill>
                  <a:schemeClr val="bg2"/>
                </a:solidFill>
              </a:rPr>
              <a:t>²= </a:t>
            </a:r>
            <a:r>
              <a:rPr lang="el-GR" sz="1200" dirty="0">
                <a:solidFill>
                  <a:schemeClr val="bg2"/>
                </a:solidFill>
              </a:rPr>
              <a:t>Γ</a:t>
            </a:r>
            <a:r>
              <a:rPr lang="en-GB" sz="1200" dirty="0">
                <a:solidFill>
                  <a:schemeClr val="bg2"/>
                </a:solidFill>
              </a:rPr>
              <a:t>), of size (n, n)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E6A121EB-FBD6-2237-7B7B-9521FA8EABF1}"/>
              </a:ext>
            </a:extLst>
          </p:cNvPr>
          <p:cNvSpPr txBox="1">
            <a:spLocks/>
          </p:cNvSpPr>
          <p:nvPr/>
        </p:nvSpPr>
        <p:spPr>
          <a:xfrm>
            <a:off x="2327189" y="4290147"/>
            <a:ext cx="1576071" cy="47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200" dirty="0">
                <a:solidFill>
                  <a:schemeClr val="bg2"/>
                </a:solidFill>
              </a:rPr>
              <a:t>Estimateur non biaisé de la variance de l'erreur</a:t>
            </a:r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2E30D474-33A9-1547-4268-50D3787CBDD6}"/>
              </a:ext>
            </a:extLst>
          </p:cNvPr>
          <p:cNvSpPr txBox="1">
            <a:spLocks/>
          </p:cNvSpPr>
          <p:nvPr/>
        </p:nvSpPr>
        <p:spPr>
          <a:xfrm>
            <a:off x="5859871" y="4214277"/>
            <a:ext cx="1700989" cy="47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/>
              <a:t>Note: see the analogy with the simple linear regression !!!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B1994145-1DAC-298E-0F49-574EC407FF67}"/>
              </a:ext>
            </a:extLst>
          </p:cNvPr>
          <p:cNvSpPr txBox="1">
            <a:spLocks/>
          </p:cNvSpPr>
          <p:nvPr/>
        </p:nvSpPr>
        <p:spPr>
          <a:xfrm>
            <a:off x="5941757" y="3054790"/>
            <a:ext cx="2062655" cy="287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Degrees of freedom = n - (p+1) = n - p - 1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8DC8F985-6882-87C8-DC4F-177BE2268D1F}"/>
              </a:ext>
            </a:extLst>
          </p:cNvPr>
          <p:cNvSpPr txBox="1">
            <a:spLocks/>
          </p:cNvSpPr>
          <p:nvPr/>
        </p:nvSpPr>
        <p:spPr>
          <a:xfrm>
            <a:off x="4933196" y="3045750"/>
            <a:ext cx="1015385" cy="352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Variance of the error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6680212B-F0DE-6486-5A2F-3469B07707F4}"/>
              </a:ext>
            </a:extLst>
          </p:cNvPr>
          <p:cNvSpPr txBox="1">
            <a:spLocks/>
          </p:cNvSpPr>
          <p:nvPr/>
        </p:nvSpPr>
        <p:spPr>
          <a:xfrm>
            <a:off x="5111333" y="2340118"/>
            <a:ext cx="2003326" cy="290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We show that</a:t>
            </a: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F6F680AF-47D6-2C5E-07C7-130A6A48759A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71792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195419" y="449477"/>
            <a:ext cx="275316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Calculations in Excel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486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Simple Linear Regression</a:t>
            </a:r>
            <a:endParaRPr sz="19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B8300E9-8D03-9C10-0B34-4BC4FDC5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1065146"/>
            <a:ext cx="6996255" cy="4096335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9644249A-747D-8D8D-97BF-224E5FE27473}"/>
              </a:ext>
            </a:extLst>
          </p:cNvPr>
          <p:cNvSpPr txBox="1">
            <a:spLocks/>
          </p:cNvSpPr>
          <p:nvPr/>
        </p:nvSpPr>
        <p:spPr>
          <a:xfrm>
            <a:off x="6207600" y="2343530"/>
            <a:ext cx="1994659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Calculation with the function DROITEREG of EXCEL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01B5AAC2-795A-57EA-9E5C-8A358B8C2CCD}"/>
              </a:ext>
            </a:extLst>
          </p:cNvPr>
          <p:cNvSpPr txBox="1">
            <a:spLocks/>
          </p:cNvSpPr>
          <p:nvPr/>
        </p:nvSpPr>
        <p:spPr>
          <a:xfrm>
            <a:off x="3832934" y="4518169"/>
            <a:ext cx="2115647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Matrix calculation in EXCEL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FF4CF4BE-418F-EA81-7004-79C08FBA2589}"/>
              </a:ext>
            </a:extLst>
          </p:cNvPr>
          <p:cNvSpPr txBox="1">
            <a:spLocks/>
          </p:cNvSpPr>
          <p:nvPr/>
        </p:nvSpPr>
        <p:spPr>
          <a:xfrm>
            <a:off x="3903260" y="3814549"/>
            <a:ext cx="2045321" cy="156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500" dirty="0">
                <a:solidFill>
                  <a:schemeClr val="bg2"/>
                </a:solidFill>
              </a:rPr>
              <a:t>Standard deviations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1909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statistical inference on the coefficients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279834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Multiple linear regression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dirty="0">
                <a:solidFill>
                  <a:schemeClr val="bg2"/>
                </a:solidFill>
              </a:rPr>
              <a:t>Predicting the values of a continuous variable</a:t>
            </a:r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0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480179" y="449477"/>
            <a:ext cx="218364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Distribution of â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274E3DA-4746-CE4A-FFC0-FABA7FF4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27" y="936068"/>
            <a:ext cx="5588520" cy="3935673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FCBF5103-B73C-2E4A-3910-4DA3F70DACD3}"/>
              </a:ext>
            </a:extLst>
          </p:cNvPr>
          <p:cNvSpPr txBox="1">
            <a:spLocks/>
          </p:cNvSpPr>
          <p:nvPr/>
        </p:nvSpPr>
        <p:spPr>
          <a:xfrm>
            <a:off x="6555617" y="1152878"/>
            <a:ext cx="1319141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rgbClr val="9D9A12"/>
                </a:solidFill>
              </a:rPr>
              <a:t>See the course on Simple regression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0D18C6C3-75DD-5E8B-7556-49B360D8BC33}"/>
              </a:ext>
            </a:extLst>
          </p:cNvPr>
          <p:cNvSpPr txBox="1">
            <a:spLocks/>
          </p:cNvSpPr>
          <p:nvPr/>
        </p:nvSpPr>
        <p:spPr>
          <a:xfrm>
            <a:off x="5129425" y="2838376"/>
            <a:ext cx="2183641" cy="56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rgbClr val="9D9A12"/>
                </a:solidFill>
              </a:rPr>
              <a:t>Student's law with (n - p - 1) degrees of freedom.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89BFE974-688F-C16B-5C9C-17D246AA4BBF}"/>
              </a:ext>
            </a:extLst>
          </p:cNvPr>
          <p:cNvSpPr txBox="1">
            <a:spLocks/>
          </p:cNvSpPr>
          <p:nvPr/>
        </p:nvSpPr>
        <p:spPr>
          <a:xfrm>
            <a:off x="4030781" y="3718656"/>
            <a:ext cx="3571022" cy="12218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Test of conformity to a standard i.e., H0: aj = c vs. H1: aj ≠ c</a:t>
            </a:r>
          </a:p>
          <a:p>
            <a:pPr marL="0" indent="0"/>
            <a:r>
              <a:rPr lang="en-GB" sz="1200" dirty="0">
                <a:solidFill>
                  <a:srgbClr val="9D9A12"/>
                </a:solidFill>
              </a:rPr>
              <a:t>Two-sided or one-sided</a:t>
            </a:r>
          </a:p>
          <a:p>
            <a:pPr marL="0" indent="0"/>
            <a:endParaRPr lang="en-GB" sz="1200" dirty="0">
              <a:solidFill>
                <a:schemeClr val="tx1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Significance test i.e., H0: aj = 0 vs. H1: aj ≠ 0</a:t>
            </a:r>
          </a:p>
          <a:p>
            <a:pPr marL="0" indent="0"/>
            <a:r>
              <a:rPr lang="en-GB" sz="1200" dirty="0">
                <a:solidFill>
                  <a:srgbClr val="9D9A12"/>
                </a:solidFill>
              </a:rPr>
              <a:t>Determines if the variable Xj has an impact on Y!!!</a:t>
            </a:r>
          </a:p>
          <a:p>
            <a:pPr marL="0" indent="0"/>
            <a:endParaRPr lang="en-GB" sz="1200" dirty="0">
              <a:solidFill>
                <a:schemeClr val="tx1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Confidence interval at the (1 - α) level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1E477BBE-A97D-84D9-490F-1F510C5FB5DD}"/>
              </a:ext>
            </a:extLst>
          </p:cNvPr>
          <p:cNvSpPr txBox="1">
            <a:spLocks/>
          </p:cNvSpPr>
          <p:nvPr/>
        </p:nvSpPr>
        <p:spPr>
          <a:xfrm>
            <a:off x="1936916" y="3875605"/>
            <a:ext cx="1772054" cy="818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accent5"/>
                </a:solidFill>
              </a:rPr>
              <a:t>It can be implemented in implemented in different schemes.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D463DBAA-3513-EB3C-600D-0A5DBB0A1562}"/>
              </a:ext>
            </a:extLst>
          </p:cNvPr>
          <p:cNvSpPr txBox="1">
            <a:spLocks/>
          </p:cNvSpPr>
          <p:nvPr/>
        </p:nvSpPr>
        <p:spPr>
          <a:xfrm>
            <a:off x="1964428" y="1900002"/>
            <a:ext cx="2259554" cy="818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rgbClr val="9D9A12"/>
                </a:solidFill>
              </a:rPr>
              <a:t>Still by analogy with the simple regression we can show that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D88B032D-6EA1-F62B-BB40-6EE50C7C2346}"/>
              </a:ext>
            </a:extLst>
          </p:cNvPr>
          <p:cNvSpPr txBox="1">
            <a:spLocks/>
          </p:cNvSpPr>
          <p:nvPr/>
        </p:nvSpPr>
        <p:spPr>
          <a:xfrm>
            <a:off x="1801504" y="1152878"/>
            <a:ext cx="1166204" cy="45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By hypothesis,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AF339912-99B3-7F14-8E4A-2E13F295094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196318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254991" y="449477"/>
            <a:ext cx="263401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Example of cigarettes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9FF8DB-97CA-ADA2-6C77-539E14486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78" y="1212115"/>
            <a:ext cx="6891401" cy="3696222"/>
          </a:xfrm>
          <a:prstGeom prst="rect">
            <a:avLst/>
          </a:prstGeom>
        </p:spPr>
      </p:pic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6B2A5EC8-7E8E-12F0-0BC8-7E67FC179C67}"/>
              </a:ext>
            </a:extLst>
          </p:cNvPr>
          <p:cNvSpPr txBox="1">
            <a:spLocks/>
          </p:cNvSpPr>
          <p:nvPr/>
        </p:nvSpPr>
        <p:spPr>
          <a:xfrm>
            <a:off x="2900147" y="2564074"/>
            <a:ext cx="1726444" cy="3360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900" b="1" dirty="0">
                <a:solidFill>
                  <a:schemeClr val="bg2"/>
                </a:solidFill>
              </a:rPr>
              <a:t>Significance test at 5% level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27523FE7-4CEF-0474-729B-14E619D87034}"/>
              </a:ext>
            </a:extLst>
          </p:cNvPr>
          <p:cNvSpPr txBox="1">
            <a:spLocks/>
          </p:cNvSpPr>
          <p:nvPr/>
        </p:nvSpPr>
        <p:spPr>
          <a:xfrm>
            <a:off x="1668101" y="2879437"/>
            <a:ext cx="829440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700" dirty="0">
                <a:solidFill>
                  <a:schemeClr val="bg2"/>
                </a:solidFill>
              </a:rPr>
              <a:t>t calculated </a:t>
            </a:r>
          </a:p>
          <a:p>
            <a:pPr marL="0" indent="0"/>
            <a:r>
              <a:rPr lang="en-GB" sz="700" dirty="0">
                <a:solidFill>
                  <a:schemeClr val="bg2"/>
                </a:solidFill>
              </a:rPr>
              <a:t>abs.t-.calculated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D85BED5D-794A-3F64-8195-142ABAA32022}"/>
              </a:ext>
            </a:extLst>
          </p:cNvPr>
          <p:cNvSpPr txBox="1">
            <a:spLocks/>
          </p:cNvSpPr>
          <p:nvPr/>
        </p:nvSpPr>
        <p:spPr>
          <a:xfrm>
            <a:off x="1658202" y="3245000"/>
            <a:ext cx="846162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 theoretical (5%)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19E03E5E-7F6F-8819-F5FA-149A906873C5}"/>
              </a:ext>
            </a:extLst>
          </p:cNvPr>
          <p:cNvSpPr txBox="1">
            <a:spLocks/>
          </p:cNvSpPr>
          <p:nvPr/>
        </p:nvSpPr>
        <p:spPr>
          <a:xfrm>
            <a:off x="1658202" y="3541904"/>
            <a:ext cx="805219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700" dirty="0">
                <a:solidFill>
                  <a:schemeClr val="bg2"/>
                </a:solidFill>
              </a:rPr>
              <a:t>Decision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AC3A1CF9-287C-441B-DCD7-7EBC0F9CDCAD}"/>
              </a:ext>
            </a:extLst>
          </p:cNvPr>
          <p:cNvSpPr txBox="1">
            <a:spLocks/>
          </p:cNvSpPr>
          <p:nvPr/>
        </p:nvSpPr>
        <p:spPr>
          <a:xfrm>
            <a:off x="1658202" y="3931606"/>
            <a:ext cx="805219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low. Terminal 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high. Bound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CCAA555D-A6D8-86D9-FAD2-2F531BDF8EBB}"/>
              </a:ext>
            </a:extLst>
          </p:cNvPr>
          <p:cNvSpPr txBox="1">
            <a:spLocks/>
          </p:cNvSpPr>
          <p:nvPr/>
        </p:nvSpPr>
        <p:spPr>
          <a:xfrm>
            <a:off x="2982033" y="3740618"/>
            <a:ext cx="1644558" cy="2240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900" dirty="0">
                <a:solidFill>
                  <a:schemeClr val="bg2"/>
                </a:solidFill>
              </a:rPr>
              <a:t>By hypothesis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77AC19B-B3A7-2896-D5D8-50981DB9D70A}"/>
              </a:ext>
            </a:extLst>
          </p:cNvPr>
          <p:cNvSpPr txBox="1">
            <a:spLocks/>
          </p:cNvSpPr>
          <p:nvPr/>
        </p:nvSpPr>
        <p:spPr>
          <a:xfrm>
            <a:off x="5602406" y="3707328"/>
            <a:ext cx="1173707" cy="3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Rejection of H0 if</a:t>
            </a: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03800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overall evaluation of the regression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5" y="2323565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29E2959-6438-B0F4-658C-A22630CD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99" y="2183641"/>
            <a:ext cx="2557119" cy="25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9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2824" y="449477"/>
            <a:ext cx="455835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Overall evaluation of the regression</a:t>
            </a:r>
            <a:br>
              <a:rPr lang="en-GB" sz="2000" dirty="0"/>
            </a:br>
            <a:r>
              <a:rPr lang="en-GB" sz="1200" dirty="0"/>
              <a:t>Analysis of variance table and coefficient of determination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464B02B-080C-444D-8CCD-ADCAF97B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1132449"/>
            <a:ext cx="5903745" cy="3977552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0738E45F-5ACE-A54D-4A8D-ABD207232C71}"/>
              </a:ext>
            </a:extLst>
          </p:cNvPr>
          <p:cNvSpPr txBox="1">
            <a:spLocks/>
          </p:cNvSpPr>
          <p:nvPr/>
        </p:nvSpPr>
        <p:spPr>
          <a:xfrm>
            <a:off x="1709721" y="1084061"/>
            <a:ext cx="2016118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Analysis of variance equation - Variance decomposition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D0C7AF0B-4EF2-E933-96BF-03BFB01F1A3A}"/>
              </a:ext>
            </a:extLst>
          </p:cNvPr>
          <p:cNvSpPr txBox="1">
            <a:spLocks/>
          </p:cNvSpPr>
          <p:nvPr/>
        </p:nvSpPr>
        <p:spPr>
          <a:xfrm>
            <a:off x="2822400" y="2038712"/>
            <a:ext cx="1674923" cy="4563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SCT Total variability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DD8D9091-ED2A-14FF-66AD-F0EDD1462178}"/>
              </a:ext>
            </a:extLst>
          </p:cNvPr>
          <p:cNvSpPr txBox="1">
            <a:spLocks/>
          </p:cNvSpPr>
          <p:nvPr/>
        </p:nvSpPr>
        <p:spPr>
          <a:xfrm>
            <a:off x="4515000" y="2088106"/>
            <a:ext cx="1674923" cy="4836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SCE Variability explained by the model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1484D8D2-588E-B61B-D629-A58AA6699943}"/>
              </a:ext>
            </a:extLst>
          </p:cNvPr>
          <p:cNvSpPr txBox="1">
            <a:spLocks/>
          </p:cNvSpPr>
          <p:nvPr/>
        </p:nvSpPr>
        <p:spPr>
          <a:xfrm>
            <a:off x="6207600" y="2038712"/>
            <a:ext cx="2062943" cy="5330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SCR Unexplained variability (Residual variability)</a:t>
            </a: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DDDD7CA-81BA-34A2-92D4-97A67FF9F244}"/>
              </a:ext>
            </a:extLst>
          </p:cNvPr>
          <p:cNvSpPr txBox="1">
            <a:spLocks/>
          </p:cNvSpPr>
          <p:nvPr/>
        </p:nvSpPr>
        <p:spPr>
          <a:xfrm>
            <a:off x="6189923" y="1811727"/>
            <a:ext cx="555145" cy="2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F30DA216-0B8F-4F04-8D0A-F1EA41836F0B}"/>
              </a:ext>
            </a:extLst>
          </p:cNvPr>
          <p:cNvSpPr txBox="1">
            <a:spLocks/>
          </p:cNvSpPr>
          <p:nvPr/>
        </p:nvSpPr>
        <p:spPr>
          <a:xfrm>
            <a:off x="3989283" y="3386046"/>
            <a:ext cx="1940669" cy="4563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tx1"/>
                </a:solidFill>
              </a:rPr>
              <a:t>Analysis of variance table</a:t>
            </a: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D3FB740A-0AC6-CC42-2CA2-907E28698EBF}"/>
              </a:ext>
            </a:extLst>
          </p:cNvPr>
          <p:cNvSpPr txBox="1">
            <a:spLocks/>
          </p:cNvSpPr>
          <p:nvPr/>
        </p:nvSpPr>
        <p:spPr>
          <a:xfrm>
            <a:off x="1180531" y="3911484"/>
            <a:ext cx="3855493" cy="7825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accent5"/>
                </a:solidFill>
              </a:rPr>
              <a:t>An indicator of model quality: the coefficient of determination. It expresses the proportion of variability of Y that is transcribed by the model</a:t>
            </a:r>
          </a:p>
        </p:txBody>
      </p:sp>
      <p:sp>
        <p:nvSpPr>
          <p:cNvPr id="25" name="Google Shape;89;p13">
            <a:extLst>
              <a:ext uri="{FF2B5EF4-FFF2-40B4-BE49-F238E27FC236}">
                <a16:creationId xmlns:a16="http://schemas.microsoft.com/office/drawing/2014/main" id="{5B58143D-F5E3-7C39-FFB9-9818CD6D7AF5}"/>
              </a:ext>
            </a:extLst>
          </p:cNvPr>
          <p:cNvSpPr txBox="1">
            <a:spLocks/>
          </p:cNvSpPr>
          <p:nvPr/>
        </p:nvSpPr>
        <p:spPr>
          <a:xfrm>
            <a:off x="5459104" y="4576963"/>
            <a:ext cx="2132802" cy="53303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R²</a:t>
            </a:r>
            <a:r>
              <a:rPr lang="en-GB" sz="800" dirty="0">
                <a:solidFill>
                  <a:schemeClr val="bg2"/>
                </a:solidFill>
              </a:rPr>
              <a:t>#1</a:t>
            </a:r>
            <a:r>
              <a:rPr lang="en-GB" sz="1200" dirty="0">
                <a:solidFill>
                  <a:schemeClr val="bg2"/>
                </a:solidFill>
              </a:rPr>
              <a:t>, the model is perfect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R²</a:t>
            </a:r>
            <a:r>
              <a:rPr lang="en-GB" sz="800" dirty="0">
                <a:solidFill>
                  <a:schemeClr val="bg2"/>
                </a:solidFill>
              </a:rPr>
              <a:t>#0</a:t>
            </a:r>
            <a:r>
              <a:rPr lang="en-GB" sz="1200" dirty="0">
                <a:solidFill>
                  <a:schemeClr val="bg2"/>
                </a:solidFill>
              </a:rPr>
              <a:t>, the model is bad</a:t>
            </a:r>
          </a:p>
        </p:txBody>
      </p:sp>
    </p:spTree>
    <p:extLst>
      <p:ext uri="{BB962C8B-B14F-4D97-AF65-F5344CB8AC3E}">
        <p14:creationId xmlns:p14="http://schemas.microsoft.com/office/powerpoint/2010/main" val="3981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954077" y="449477"/>
            <a:ext cx="323584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of cigarettes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DDDD7CA-81BA-34A2-92D4-97A67FF9F244}"/>
              </a:ext>
            </a:extLst>
          </p:cNvPr>
          <p:cNvSpPr txBox="1">
            <a:spLocks/>
          </p:cNvSpPr>
          <p:nvPr/>
        </p:nvSpPr>
        <p:spPr>
          <a:xfrm>
            <a:off x="6189923" y="1811727"/>
            <a:ext cx="555145" cy="2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CAA503-05DA-ADC8-F94F-D5512B3A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9" y="903386"/>
            <a:ext cx="7029522" cy="3942176"/>
          </a:xfrm>
          <a:prstGeom prst="rect">
            <a:avLst/>
          </a:prstGeom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C1579457-96DB-DFB5-7E7F-3B949C7B0154}"/>
              </a:ext>
            </a:extLst>
          </p:cNvPr>
          <p:cNvSpPr txBox="1">
            <a:spLocks/>
          </p:cNvSpPr>
          <p:nvPr/>
        </p:nvSpPr>
        <p:spPr>
          <a:xfrm>
            <a:off x="2831911" y="2756848"/>
            <a:ext cx="3391468" cy="1160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7302F6B4-4BE4-13C7-B30F-0930078618DC}"/>
              </a:ext>
            </a:extLst>
          </p:cNvPr>
          <p:cNvSpPr txBox="1">
            <a:spLocks/>
          </p:cNvSpPr>
          <p:nvPr/>
        </p:nvSpPr>
        <p:spPr>
          <a:xfrm>
            <a:off x="2876266" y="2558164"/>
            <a:ext cx="3391468" cy="176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6DD8A3AA-9679-AA4E-A00C-2FB848EBAF68}"/>
              </a:ext>
            </a:extLst>
          </p:cNvPr>
          <p:cNvSpPr txBox="1">
            <a:spLocks/>
          </p:cNvSpPr>
          <p:nvPr/>
        </p:nvSpPr>
        <p:spPr>
          <a:xfrm>
            <a:off x="2115402" y="1842448"/>
            <a:ext cx="668741" cy="2456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8C93F7AB-21CF-12A0-4EBF-814B8467D7EE}"/>
              </a:ext>
            </a:extLst>
          </p:cNvPr>
          <p:cNvSpPr txBox="1">
            <a:spLocks/>
          </p:cNvSpPr>
          <p:nvPr/>
        </p:nvSpPr>
        <p:spPr>
          <a:xfrm>
            <a:off x="2825085" y="2886501"/>
            <a:ext cx="668741" cy="2456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07C1A0BA-08BD-F856-8CAD-0B03F878C1C3}"/>
              </a:ext>
            </a:extLst>
          </p:cNvPr>
          <p:cNvSpPr txBox="1">
            <a:spLocks/>
          </p:cNvSpPr>
          <p:nvPr/>
        </p:nvSpPr>
        <p:spPr>
          <a:xfrm>
            <a:off x="3050272" y="3191809"/>
            <a:ext cx="668741" cy="750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54CB034A-E935-FA6E-91BD-F43E18030FC0}"/>
              </a:ext>
            </a:extLst>
          </p:cNvPr>
          <p:cNvSpPr txBox="1">
            <a:spLocks/>
          </p:cNvSpPr>
          <p:nvPr/>
        </p:nvSpPr>
        <p:spPr>
          <a:xfrm>
            <a:off x="2042546" y="1792954"/>
            <a:ext cx="814452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600" dirty="0">
                <a:solidFill>
                  <a:schemeClr val="bg2"/>
                </a:solidFill>
              </a:rPr>
              <a:t>coef. </a:t>
            </a:r>
          </a:p>
          <a:p>
            <a:pPr marL="0" indent="0" algn="just"/>
            <a:r>
              <a:rPr lang="en-GB" sz="600" dirty="0">
                <a:solidFill>
                  <a:schemeClr val="bg2"/>
                </a:solidFill>
              </a:rPr>
              <a:t>standard deviation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485695C7-56CC-CF7B-8AB0-BF0841CECC7C}"/>
              </a:ext>
            </a:extLst>
          </p:cNvPr>
          <p:cNvSpPr txBox="1">
            <a:spLocks/>
          </p:cNvSpPr>
          <p:nvPr/>
        </p:nvSpPr>
        <p:spPr>
          <a:xfrm>
            <a:off x="3584743" y="2489411"/>
            <a:ext cx="1969896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800" b="1" dirty="0">
                <a:solidFill>
                  <a:schemeClr val="bg2"/>
                </a:solidFill>
              </a:rPr>
              <a:t>Analysis of variance table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8CCD65D2-03F1-4CF6-1518-3CBD741E9472}"/>
              </a:ext>
            </a:extLst>
          </p:cNvPr>
          <p:cNvSpPr txBox="1">
            <a:spLocks/>
          </p:cNvSpPr>
          <p:nvPr/>
        </p:nvSpPr>
        <p:spPr>
          <a:xfrm>
            <a:off x="2756848" y="2646373"/>
            <a:ext cx="3693926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700" b="1" dirty="0">
                <a:solidFill>
                  <a:schemeClr val="bg2"/>
                </a:solidFill>
              </a:rPr>
              <a:t>Source of variation         Sum of squares              Degrees of freedom  Mean squares</a:t>
            </a:r>
          </a:p>
        </p:txBody>
      </p:sp>
      <p:sp>
        <p:nvSpPr>
          <p:cNvPr id="26" name="Google Shape;89;p13">
            <a:extLst>
              <a:ext uri="{FF2B5EF4-FFF2-40B4-BE49-F238E27FC236}">
                <a16:creationId xmlns:a16="http://schemas.microsoft.com/office/drawing/2014/main" id="{DDA25175-650D-33A8-33D4-C190803D5995}"/>
              </a:ext>
            </a:extLst>
          </p:cNvPr>
          <p:cNvSpPr txBox="1">
            <a:spLocks/>
          </p:cNvSpPr>
          <p:nvPr/>
        </p:nvSpPr>
        <p:spPr>
          <a:xfrm>
            <a:off x="2760984" y="2789254"/>
            <a:ext cx="814452" cy="45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700" b="1" dirty="0">
                <a:solidFill>
                  <a:schemeClr val="bg2"/>
                </a:solidFill>
              </a:rPr>
              <a:t>Model </a:t>
            </a:r>
          </a:p>
          <a:p>
            <a:pPr marL="0" indent="0" algn="just"/>
            <a:r>
              <a:rPr lang="en-GB" sz="700" b="1" dirty="0">
                <a:solidFill>
                  <a:schemeClr val="bg2"/>
                </a:solidFill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296936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640842" y="449477"/>
            <a:ext cx="386231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R² corrected for overfitting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A8EB48-A01F-4C79-68E4-AB0401D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905481"/>
            <a:ext cx="5964198" cy="4116631"/>
          </a:xfrm>
          <a:prstGeom prst="rect">
            <a:avLst/>
          </a:prstGeom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DF38EFD0-A2C3-8A2A-7910-8F74603A486C}"/>
              </a:ext>
            </a:extLst>
          </p:cNvPr>
          <p:cNvSpPr txBox="1">
            <a:spLocks/>
          </p:cNvSpPr>
          <p:nvPr/>
        </p:nvSpPr>
        <p:spPr>
          <a:xfrm>
            <a:off x="1723562" y="835425"/>
            <a:ext cx="6042140" cy="771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u="sng" dirty="0"/>
              <a:t>Problem: </a:t>
            </a:r>
            <a:r>
              <a:rPr lang="en-GB" sz="1200" dirty="0">
                <a:solidFill>
                  <a:schemeClr val="bg2"/>
                </a:solidFill>
              </a:rPr>
              <a:t>The R² increases mechanically with the number of variables. Even if the additional variables are completely irrelevant.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638E4C52-D730-3E66-E9AC-970D4AE55009}"/>
              </a:ext>
            </a:extLst>
          </p:cNvPr>
          <p:cNvSpPr txBox="1">
            <a:spLocks/>
          </p:cNvSpPr>
          <p:nvPr/>
        </p:nvSpPr>
        <p:spPr>
          <a:xfrm>
            <a:off x="1723561" y="1332715"/>
            <a:ext cx="6042139" cy="61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One cannot compare models of different complexity (with a different number of exogenous</a:t>
            </a: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-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1DE6340D-DD44-A95E-EF17-8995566193CD}"/>
              </a:ext>
            </a:extLst>
          </p:cNvPr>
          <p:cNvSpPr txBox="1">
            <a:spLocks/>
          </p:cNvSpPr>
          <p:nvPr/>
        </p:nvSpPr>
        <p:spPr>
          <a:xfrm>
            <a:off x="1762533" y="1617260"/>
            <a:ext cx="4030942" cy="690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5BCF308B-5289-0AEE-1963-14A2BF6EDC82}"/>
              </a:ext>
            </a:extLst>
          </p:cNvPr>
          <p:cNvSpPr txBox="1">
            <a:spLocks/>
          </p:cNvSpPr>
          <p:nvPr/>
        </p:nvSpPr>
        <p:spPr>
          <a:xfrm>
            <a:off x="1723562" y="1513684"/>
            <a:ext cx="5468808" cy="74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factors) on the basis of the R²</a:t>
            </a:r>
          </a:p>
          <a:p>
            <a:pPr marL="0" indent="0" algn="just"/>
            <a:endParaRPr lang="en-GB" sz="1800" b="0" i="0" dirty="0">
              <a:solidFill>
                <a:srgbClr val="1A1A1A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/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have to use the adjusted R² which is an R² corrected </a:t>
            </a:r>
            <a:b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800" b="0" i="0" dirty="0">
                <a:solidFill>
                  <a:srgbClr val="1A1A1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the degrees of freedom</a:t>
            </a:r>
            <a:endParaRPr lang="en-GB" sz="12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CC11579A-A2AB-5C65-ECE9-6396287C8A31}"/>
              </a:ext>
            </a:extLst>
          </p:cNvPr>
          <p:cNvSpPr txBox="1">
            <a:spLocks/>
          </p:cNvSpPr>
          <p:nvPr/>
        </p:nvSpPr>
        <p:spPr>
          <a:xfrm>
            <a:off x="5827526" y="3432412"/>
            <a:ext cx="2016118" cy="530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accent5"/>
                </a:solidFill>
              </a:rPr>
              <a:t>The model (1) is the most interesting in the end !!!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C77CA04B-76C8-54C9-54F9-56903252C653}"/>
              </a:ext>
            </a:extLst>
          </p:cNvPr>
          <p:cNvSpPr txBox="1">
            <a:spLocks/>
          </p:cNvSpPr>
          <p:nvPr/>
        </p:nvSpPr>
        <p:spPr>
          <a:xfrm>
            <a:off x="6093658" y="4562001"/>
            <a:ext cx="1494498" cy="530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The reduction in the SCR is countered by the reduction in DDLs</a:t>
            </a:r>
          </a:p>
        </p:txBody>
      </p:sp>
    </p:spTree>
    <p:extLst>
      <p:ext uri="{BB962C8B-B14F-4D97-AF65-F5344CB8AC3E}">
        <p14:creationId xmlns:p14="http://schemas.microsoft.com/office/powerpoint/2010/main" val="362470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2824" y="449477"/>
            <a:ext cx="455835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Overall evaluation of the regression</a:t>
            </a:r>
            <a:br>
              <a:rPr lang="en-GB" sz="2000" dirty="0"/>
            </a:br>
            <a:r>
              <a:rPr lang="en-GB" sz="1200" dirty="0"/>
              <a:t>Do X's carry information about Y?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DDDD7CA-81BA-34A2-92D4-97A67FF9F244}"/>
              </a:ext>
            </a:extLst>
          </p:cNvPr>
          <p:cNvSpPr txBox="1">
            <a:spLocks/>
          </p:cNvSpPr>
          <p:nvPr/>
        </p:nvSpPr>
        <p:spPr>
          <a:xfrm>
            <a:off x="6189923" y="1811727"/>
            <a:ext cx="555145" cy="2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3571A69-16BD-A412-9D1D-5454B7B5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22" y="1062467"/>
            <a:ext cx="6278475" cy="3969151"/>
          </a:xfrm>
          <a:prstGeom prst="rect">
            <a:avLst/>
          </a:prstGeom>
        </p:spPr>
      </p:pic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694F7BA2-A166-75D1-5AD6-0C4F331A9B49}"/>
              </a:ext>
            </a:extLst>
          </p:cNvPr>
          <p:cNvSpPr txBox="1">
            <a:spLocks/>
          </p:cNvSpPr>
          <p:nvPr/>
        </p:nvSpPr>
        <p:spPr>
          <a:xfrm>
            <a:off x="4945234" y="949779"/>
            <a:ext cx="3385201" cy="7336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No exogenous variable is relevant to explain Y</a:t>
            </a:r>
          </a:p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At least one of the exogenous variables carries information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D6BA78FB-3834-2BD5-BBA7-16F5239EBD84}"/>
              </a:ext>
            </a:extLst>
          </p:cNvPr>
          <p:cNvSpPr txBox="1">
            <a:spLocks/>
          </p:cNvSpPr>
          <p:nvPr/>
        </p:nvSpPr>
        <p:spPr>
          <a:xfrm>
            <a:off x="1701022" y="1014079"/>
            <a:ext cx="1424316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Statistically,</a:t>
            </a: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the test is written.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BAAB6103-8FBD-D08C-2CAF-BB65ECD6C40F}"/>
              </a:ext>
            </a:extLst>
          </p:cNvPr>
          <p:cNvSpPr txBox="1">
            <a:spLocks/>
          </p:cNvSpPr>
          <p:nvPr/>
        </p:nvSpPr>
        <p:spPr>
          <a:xfrm>
            <a:off x="1580666" y="1799344"/>
            <a:ext cx="1424316" cy="5275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Test statistics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36EF6192-AEBB-4EE6-06B2-97320A07D3FA}"/>
              </a:ext>
            </a:extLst>
          </p:cNvPr>
          <p:cNvSpPr txBox="1">
            <a:spLocks/>
          </p:cNvSpPr>
          <p:nvPr/>
        </p:nvSpPr>
        <p:spPr>
          <a:xfrm>
            <a:off x="1603615" y="2367886"/>
            <a:ext cx="1544672" cy="49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Distribution under H0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25741F0F-69DC-DB5A-8A8A-57FBA7928F96}"/>
              </a:ext>
            </a:extLst>
          </p:cNvPr>
          <p:cNvSpPr txBox="1">
            <a:spLocks/>
          </p:cNvSpPr>
          <p:nvPr/>
        </p:nvSpPr>
        <p:spPr>
          <a:xfrm>
            <a:off x="1580666" y="2836737"/>
            <a:ext cx="1424316" cy="5275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Critical region at risk α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1A24D2FC-FF33-E95E-CEB1-DFFAF4B32F2F}"/>
              </a:ext>
            </a:extLst>
          </p:cNvPr>
          <p:cNvSpPr txBox="1">
            <a:spLocks/>
          </p:cNvSpPr>
          <p:nvPr/>
        </p:nvSpPr>
        <p:spPr>
          <a:xfrm>
            <a:off x="5465928" y="3597295"/>
            <a:ext cx="2449773" cy="671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573DC759-323E-BF5E-2482-7B20F33708A5}"/>
              </a:ext>
            </a:extLst>
          </p:cNvPr>
          <p:cNvSpPr txBox="1">
            <a:spLocks/>
          </p:cNvSpPr>
          <p:nvPr/>
        </p:nvSpPr>
        <p:spPr>
          <a:xfrm>
            <a:off x="5366109" y="3487544"/>
            <a:ext cx="3693926" cy="31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500" b="1" dirty="0">
                <a:solidFill>
                  <a:schemeClr val="bg2"/>
                </a:solidFill>
              </a:rPr>
              <a:t>Source of variation                 Sum of squares              Degrees of freedom  Mean squares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C3C00528-2207-7194-67F0-369DB7F18C5F}"/>
              </a:ext>
            </a:extLst>
          </p:cNvPr>
          <p:cNvSpPr txBox="1">
            <a:spLocks/>
          </p:cNvSpPr>
          <p:nvPr/>
        </p:nvSpPr>
        <p:spPr>
          <a:xfrm>
            <a:off x="5456883" y="3651913"/>
            <a:ext cx="595900" cy="1952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                   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4F03DF85-4A64-F5B5-0F79-9B8AA5540F40}"/>
              </a:ext>
            </a:extLst>
          </p:cNvPr>
          <p:cNvSpPr txBox="1">
            <a:spLocks/>
          </p:cNvSpPr>
          <p:nvPr/>
        </p:nvSpPr>
        <p:spPr>
          <a:xfrm>
            <a:off x="5366109" y="3593225"/>
            <a:ext cx="814452" cy="45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500" b="1" dirty="0">
                <a:solidFill>
                  <a:schemeClr val="bg2"/>
                </a:solidFill>
              </a:rPr>
              <a:t>Model </a:t>
            </a:r>
          </a:p>
          <a:p>
            <a:pPr marL="0" indent="0" algn="just"/>
            <a:r>
              <a:rPr lang="en-GB" sz="500" b="1" dirty="0">
                <a:solidFill>
                  <a:schemeClr val="bg2"/>
                </a:solidFill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429787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92824" y="408533"/>
            <a:ext cx="4558352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Graphical diagnosis</a:t>
            </a:r>
            <a:br>
              <a:rPr lang="en-GB" sz="2000" dirty="0"/>
            </a:br>
            <a:r>
              <a:rPr lang="en-GB" sz="1200" dirty="0"/>
              <a:t>Evaluate the quality of the prediction - Detect pathological cases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802ED60-CD41-CF89-2E1E-2E4686CE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6" y="1270415"/>
            <a:ext cx="7008268" cy="3774945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2491C1F3-E9E7-A9AB-695C-701E9AC12E03}"/>
              </a:ext>
            </a:extLst>
          </p:cNvPr>
          <p:cNvSpPr txBox="1">
            <a:spLocks/>
          </p:cNvSpPr>
          <p:nvPr/>
        </p:nvSpPr>
        <p:spPr>
          <a:xfrm>
            <a:off x="1496303" y="3465364"/>
            <a:ext cx="2154474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Observed Y vs. predicted Y</a:t>
            </a: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5DFDBA7F-E812-73FC-298C-C980BD520059}"/>
              </a:ext>
            </a:extLst>
          </p:cNvPr>
          <p:cNvSpPr txBox="1">
            <a:spLocks/>
          </p:cNvSpPr>
          <p:nvPr/>
        </p:nvSpPr>
        <p:spPr>
          <a:xfrm>
            <a:off x="5759356" y="3376654"/>
            <a:ext cx="1912560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Y observed vs. residual</a:t>
            </a: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27E03419-B252-BA6F-2A34-22F59BDD8EB8}"/>
              </a:ext>
            </a:extLst>
          </p:cNvPr>
          <p:cNvSpPr txBox="1">
            <a:spLocks/>
          </p:cNvSpPr>
          <p:nvPr/>
        </p:nvSpPr>
        <p:spPr>
          <a:xfrm>
            <a:off x="2292823" y="4372955"/>
            <a:ext cx="4831307" cy="612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  <a:sym typeface="Wingdings" panose="05000000000000000000" pitchFamily="2" charset="2"/>
              </a:rPr>
              <a:t></a:t>
            </a:r>
            <a:r>
              <a:rPr lang="en-GB" sz="1200" dirty="0">
                <a:solidFill>
                  <a:srgbClr val="9D9A12"/>
                </a:solidFill>
              </a:rPr>
              <a:t> The analysis of residuals will be the subject of a separate chapter. It is very important to important to diagnose the regression.</a:t>
            </a:r>
          </a:p>
        </p:txBody>
      </p:sp>
    </p:spTree>
    <p:extLst>
      <p:ext uri="{BB962C8B-B14F-4D97-AF65-F5344CB8AC3E}">
        <p14:creationId xmlns:p14="http://schemas.microsoft.com/office/powerpoint/2010/main" val="1356324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generalized tests of coefficients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5" y="2323565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29E2959-6438-B0F4-658C-A22630CD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99" y="2183641"/>
            <a:ext cx="2557119" cy="25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245057" y="408533"/>
            <a:ext cx="465388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Conformity test</a:t>
            </a:r>
            <a:br>
              <a:rPr lang="en-GB" sz="2000" dirty="0"/>
            </a:br>
            <a:r>
              <a:rPr lang="en-GB" sz="1200" dirty="0"/>
              <a:t>Can be used to test the simultaneous nullity of several coefficients</a:t>
            </a: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D0C3A-4790-4AEA-29B7-1A75D272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975814"/>
            <a:ext cx="5848067" cy="3931592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441A4B0D-F074-5E74-5E03-8E54CD4C8F84}"/>
              </a:ext>
            </a:extLst>
          </p:cNvPr>
          <p:cNvSpPr txBox="1">
            <a:spLocks/>
          </p:cNvSpPr>
          <p:nvPr/>
        </p:nvSpPr>
        <p:spPr>
          <a:xfrm>
            <a:off x="1726442" y="1393230"/>
            <a:ext cx="1862919" cy="7324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Testing the conformity of a subset q of coefficients to a standard (q ≤ p).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6BB3E8BC-DD87-427E-9194-3B14943A5D6A}"/>
              </a:ext>
            </a:extLst>
          </p:cNvPr>
          <p:cNvSpPr txBox="1">
            <a:spLocks/>
          </p:cNvSpPr>
          <p:nvPr/>
        </p:nvSpPr>
        <p:spPr>
          <a:xfrm>
            <a:off x="5711589" y="1222592"/>
            <a:ext cx="1856095" cy="13491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Be careful, the notation should not mislead us mislead us: we test q any parameters among the p.</a:t>
            </a:r>
          </a:p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At least one of the coefficients is conforms to the standard.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52F29990-67A2-F5F9-F70A-17BE6BF2D492}"/>
              </a:ext>
            </a:extLst>
          </p:cNvPr>
          <p:cNvSpPr txBox="1">
            <a:spLocks/>
          </p:cNvSpPr>
          <p:nvPr/>
        </p:nvSpPr>
        <p:spPr>
          <a:xfrm>
            <a:off x="2204113" y="2623439"/>
            <a:ext cx="1596788" cy="3908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Test Statistics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BFED36B4-0E0A-373B-6201-DEA7784B7D30}"/>
              </a:ext>
            </a:extLst>
          </p:cNvPr>
          <p:cNvSpPr txBox="1">
            <a:spLocks/>
          </p:cNvSpPr>
          <p:nvPr/>
        </p:nvSpPr>
        <p:spPr>
          <a:xfrm>
            <a:off x="1940245" y="3106787"/>
            <a:ext cx="1912560" cy="407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200" dirty="0">
                <a:solidFill>
                  <a:schemeClr val="bg2"/>
                </a:solidFill>
              </a:rPr>
              <a:t>Distribution under H0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EAA3E08E-871A-40EF-FB74-C31052D92B08}"/>
              </a:ext>
            </a:extLst>
          </p:cNvPr>
          <p:cNvSpPr txBox="1">
            <a:spLocks/>
          </p:cNvSpPr>
          <p:nvPr/>
        </p:nvSpPr>
        <p:spPr>
          <a:xfrm>
            <a:off x="1985326" y="3592751"/>
            <a:ext cx="1912560" cy="395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200" dirty="0">
                <a:solidFill>
                  <a:schemeClr val="bg2"/>
                </a:solidFill>
              </a:rPr>
              <a:t>Critical region at risk α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808280B5-3278-AC5B-C481-51F9090F5FE2}"/>
              </a:ext>
            </a:extLst>
          </p:cNvPr>
          <p:cNvSpPr txBox="1">
            <a:spLocks/>
          </p:cNvSpPr>
          <p:nvPr/>
        </p:nvSpPr>
        <p:spPr>
          <a:xfrm>
            <a:off x="1801504" y="4389946"/>
            <a:ext cx="5766179" cy="644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accent5"/>
                </a:solidFill>
              </a:rPr>
              <a:t>The tests of individual significance of the coefficients and the test of global significance of the regression are special cases. significance of the regression are special cases.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15927F83-2EEE-9D2A-A294-73F60A56A5BE}"/>
              </a:ext>
            </a:extLst>
          </p:cNvPr>
          <p:cNvSpPr txBox="1">
            <a:spLocks/>
          </p:cNvSpPr>
          <p:nvPr/>
        </p:nvSpPr>
        <p:spPr>
          <a:xfrm>
            <a:off x="5251320" y="3803472"/>
            <a:ext cx="1912560" cy="6440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Is the inverse of the variance matrix covariance matrix reduced to the coefficients tested.</a:t>
            </a:r>
          </a:p>
        </p:txBody>
      </p:sp>
    </p:spTree>
    <p:extLst>
      <p:ext uri="{BB962C8B-B14F-4D97-AF65-F5344CB8AC3E}">
        <p14:creationId xmlns:p14="http://schemas.microsoft.com/office/powerpoint/2010/main" val="2119047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572603" y="459916"/>
            <a:ext cx="3998794" cy="6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table and status of variables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D435EF0-0EB0-37DD-40D8-D4BB0BCF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3" y="813241"/>
            <a:ext cx="6214988" cy="4277374"/>
          </a:xfrm>
          <a:prstGeom prst="rect">
            <a:avLst/>
          </a:prstGeom>
        </p:spPr>
      </p:pic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F09072B5-430D-4B88-B541-C149342D5B2C}"/>
              </a:ext>
            </a:extLst>
          </p:cNvPr>
          <p:cNvSpPr txBox="1">
            <a:spLocks/>
          </p:cNvSpPr>
          <p:nvPr/>
        </p:nvSpPr>
        <p:spPr>
          <a:xfrm>
            <a:off x="1356243" y="3002507"/>
            <a:ext cx="1466158" cy="8939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/>
              <a:t>Identifier (Not used for calculations, but can be used for comments: atypical points, etc.)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089AE6D2-913B-6D5A-E3D4-A470DAA6DB48}"/>
              </a:ext>
            </a:extLst>
          </p:cNvPr>
          <p:cNvSpPr txBox="1">
            <a:spLocks/>
          </p:cNvSpPr>
          <p:nvPr/>
        </p:nvSpPr>
        <p:spPr>
          <a:xfrm>
            <a:off x="3548418" y="4160336"/>
            <a:ext cx="1795895" cy="8482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200" dirty="0" err="1">
                <a:solidFill>
                  <a:schemeClr val="bg2"/>
                </a:solidFill>
              </a:rPr>
              <a:t>Predictive</a:t>
            </a:r>
            <a:r>
              <a:rPr lang="fr-FR" sz="1200" dirty="0">
                <a:solidFill>
                  <a:schemeClr val="bg2"/>
                </a:solidFill>
              </a:rPr>
              <a:t> variables </a:t>
            </a:r>
            <a:r>
              <a:rPr lang="fr-FR" sz="1200" dirty="0" err="1">
                <a:solidFill>
                  <a:schemeClr val="bg2"/>
                </a:solidFill>
              </a:rPr>
              <a:t>Descriptors</a:t>
            </a:r>
            <a:r>
              <a:rPr lang="fr-FR" sz="1200" dirty="0">
                <a:solidFill>
                  <a:schemeClr val="bg2"/>
                </a:solidFill>
              </a:rPr>
              <a:t> </a:t>
            </a:r>
            <a:r>
              <a:rPr lang="fr-FR" sz="1200" dirty="0" err="1">
                <a:solidFill>
                  <a:schemeClr val="accent3"/>
                </a:solidFill>
              </a:rPr>
              <a:t>Exogenous</a:t>
            </a:r>
            <a:r>
              <a:rPr lang="fr-FR" sz="1200" dirty="0">
                <a:solidFill>
                  <a:schemeClr val="accent3"/>
                </a:solidFill>
              </a:rPr>
              <a:t> variables</a:t>
            </a:r>
            <a:r>
              <a:rPr lang="fr-FR" sz="1200" dirty="0">
                <a:solidFill>
                  <a:schemeClr val="bg2"/>
                </a:solidFill>
              </a:rPr>
              <a:t> Quantitative or qualitative</a:t>
            </a:r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976D6B34-E860-5AF1-A935-5542EC229D41}"/>
              </a:ext>
            </a:extLst>
          </p:cNvPr>
          <p:cNvSpPr txBox="1">
            <a:spLocks/>
          </p:cNvSpPr>
          <p:nvPr/>
        </p:nvSpPr>
        <p:spPr>
          <a:xfrm>
            <a:off x="5911670" y="4160335"/>
            <a:ext cx="2174629" cy="86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Variable to be predicted Class attribute </a:t>
            </a:r>
            <a:r>
              <a:rPr lang="en-GB" sz="1200" dirty="0">
                <a:solidFill>
                  <a:schemeClr val="accent3"/>
                </a:solidFill>
              </a:rPr>
              <a:t>Endogenous variable</a:t>
            </a:r>
            <a:r>
              <a:rPr lang="en-GB" sz="1200" dirty="0">
                <a:solidFill>
                  <a:schemeClr val="bg2"/>
                </a:solidFill>
              </a:rPr>
              <a:t> Quantitative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A83B4667-960A-8E0D-98D9-34C520F61448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580427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490716" y="408533"/>
            <a:ext cx="41625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" Cigarettes "</a:t>
            </a:r>
            <a:br>
              <a:rPr lang="en-GB" sz="2000" dirty="0"/>
            </a:br>
            <a:r>
              <a:rPr lang="en-GB" sz="1200" dirty="0"/>
              <a:t>Test the simultaneous nullity of the coefficients of WEIGHT </a:t>
            </a:r>
            <a:br>
              <a:rPr lang="en-GB" sz="1200" dirty="0"/>
            </a:br>
            <a:r>
              <a:rPr lang="en-GB" sz="1200" dirty="0"/>
              <a:t>and NICOTINE (which individually are not significant...)</a:t>
            </a: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DBD1A73-175F-9D14-8922-11D0A319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01" y="1119116"/>
            <a:ext cx="5893274" cy="3928849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45EB7CD-B3A7-60E3-6FB2-77AEB903ACE3}"/>
              </a:ext>
            </a:extLst>
          </p:cNvPr>
          <p:cNvSpPr txBox="1">
            <a:spLocks/>
          </p:cNvSpPr>
          <p:nvPr/>
        </p:nvSpPr>
        <p:spPr>
          <a:xfrm>
            <a:off x="3807726" y="1211467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900" dirty="0">
                <a:solidFill>
                  <a:schemeClr val="bg2"/>
                </a:solidFill>
              </a:rPr>
              <a:t>Estimated coefficients.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5326824A-2DC8-9D7A-3DA7-70936031287C}"/>
              </a:ext>
            </a:extLst>
          </p:cNvPr>
          <p:cNvSpPr txBox="1">
            <a:spLocks/>
          </p:cNvSpPr>
          <p:nvPr/>
        </p:nvSpPr>
        <p:spPr>
          <a:xfrm>
            <a:off x="5900877" y="1211467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1000" dirty="0">
                <a:solidFill>
                  <a:schemeClr val="bg2"/>
                </a:solidFill>
              </a:rPr>
              <a:t>Coefficients to be tested.</a:t>
            </a: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4ECD63B7-F865-0298-5D7A-EFF01B1C3F2B}"/>
              </a:ext>
            </a:extLst>
          </p:cNvPr>
          <p:cNvSpPr txBox="1">
            <a:spLocks/>
          </p:cNvSpPr>
          <p:nvPr/>
        </p:nvSpPr>
        <p:spPr>
          <a:xfrm>
            <a:off x="5715556" y="4591007"/>
            <a:ext cx="1927190" cy="456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The null hypothesis cannot be rejected at risk α = 5%.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19C627B4-2986-9646-1D12-F05B7E0F2FDE}"/>
              </a:ext>
            </a:extLst>
          </p:cNvPr>
          <p:cNvSpPr txBox="1">
            <a:spLocks/>
          </p:cNvSpPr>
          <p:nvPr/>
        </p:nvSpPr>
        <p:spPr>
          <a:xfrm>
            <a:off x="627797" y="3593001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Statistics test statistic</a:t>
            </a: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0CF5A20A-BF3F-13B2-A91A-9FA2F68D88A0}"/>
              </a:ext>
            </a:extLst>
          </p:cNvPr>
          <p:cNvSpPr txBox="1">
            <a:spLocks/>
          </p:cNvSpPr>
          <p:nvPr/>
        </p:nvSpPr>
        <p:spPr>
          <a:xfrm>
            <a:off x="586556" y="4199779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chemeClr val="bg2"/>
                </a:solidFill>
              </a:rPr>
              <a:t>F theoretical at risk α = 5%</a:t>
            </a: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24962779-F913-0FE0-9156-4F20A65CDEB4}"/>
              </a:ext>
            </a:extLst>
          </p:cNvPr>
          <p:cNvSpPr txBox="1">
            <a:spLocks/>
          </p:cNvSpPr>
          <p:nvPr/>
        </p:nvSpPr>
        <p:spPr>
          <a:xfrm>
            <a:off x="3910084" y="4711329"/>
            <a:ext cx="450377" cy="256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DED89366-415D-3614-22E7-A43B6D0092AA}"/>
              </a:ext>
            </a:extLst>
          </p:cNvPr>
          <p:cNvSpPr txBox="1">
            <a:spLocks/>
          </p:cNvSpPr>
          <p:nvPr/>
        </p:nvSpPr>
        <p:spPr>
          <a:xfrm>
            <a:off x="3857327" y="4839557"/>
            <a:ext cx="450377" cy="1437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A1E3ACD1-3221-0A24-96EC-F8E5E91817E1}"/>
              </a:ext>
            </a:extLst>
          </p:cNvPr>
          <p:cNvSpPr txBox="1">
            <a:spLocks/>
          </p:cNvSpPr>
          <p:nvPr/>
        </p:nvSpPr>
        <p:spPr>
          <a:xfrm>
            <a:off x="4640239" y="4734967"/>
            <a:ext cx="573208" cy="182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294B1DE4-AAD4-7ED0-06F0-3BE93935A3D7}"/>
              </a:ext>
            </a:extLst>
          </p:cNvPr>
          <p:cNvSpPr txBox="1">
            <a:spLocks/>
          </p:cNvSpPr>
          <p:nvPr/>
        </p:nvSpPr>
        <p:spPr>
          <a:xfrm>
            <a:off x="4587482" y="4865778"/>
            <a:ext cx="573208" cy="102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859F663A-91A4-27B1-F90D-3714CA00C926}"/>
              </a:ext>
            </a:extLst>
          </p:cNvPr>
          <p:cNvSpPr txBox="1">
            <a:spLocks/>
          </p:cNvSpPr>
          <p:nvPr/>
        </p:nvSpPr>
        <p:spPr>
          <a:xfrm>
            <a:off x="3789847" y="4741476"/>
            <a:ext cx="629375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Observed</a:t>
            </a:r>
          </a:p>
        </p:txBody>
      </p:sp>
      <p:sp>
        <p:nvSpPr>
          <p:cNvPr id="25" name="Google Shape;89;p13">
            <a:extLst>
              <a:ext uri="{FF2B5EF4-FFF2-40B4-BE49-F238E27FC236}">
                <a16:creationId xmlns:a16="http://schemas.microsoft.com/office/drawing/2014/main" id="{C087162E-320B-43E5-7778-690A2AA8C425}"/>
              </a:ext>
            </a:extLst>
          </p:cNvPr>
          <p:cNvSpPr txBox="1">
            <a:spLocks/>
          </p:cNvSpPr>
          <p:nvPr/>
        </p:nvSpPr>
        <p:spPr>
          <a:xfrm>
            <a:off x="4526454" y="4741476"/>
            <a:ext cx="693817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Theoretical</a:t>
            </a:r>
          </a:p>
        </p:txBody>
      </p:sp>
      <p:sp>
        <p:nvSpPr>
          <p:cNvPr id="26" name="Google Shape;89;p13">
            <a:extLst>
              <a:ext uri="{FF2B5EF4-FFF2-40B4-BE49-F238E27FC236}">
                <a16:creationId xmlns:a16="http://schemas.microsoft.com/office/drawing/2014/main" id="{83C2566E-B00D-5683-3458-2550428B0D1E}"/>
              </a:ext>
            </a:extLst>
          </p:cNvPr>
          <p:cNvSpPr txBox="1">
            <a:spLocks/>
          </p:cNvSpPr>
          <p:nvPr/>
        </p:nvSpPr>
        <p:spPr>
          <a:xfrm>
            <a:off x="1760561" y="2223286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endParaRPr lang="en-GB" sz="800" b="1" dirty="0">
              <a:solidFill>
                <a:schemeClr val="bg2"/>
              </a:solidFill>
            </a:endParaRPr>
          </a:p>
          <a:p>
            <a:pPr marL="0" indent="0" algn="ctr"/>
            <a:r>
              <a:rPr lang="en-GB" sz="800" b="1" dirty="0">
                <a:solidFill>
                  <a:schemeClr val="bg2"/>
                </a:solidFill>
              </a:rPr>
              <a:t>Mat. Var-</a:t>
            </a:r>
            <a:r>
              <a:rPr lang="en-GB" sz="800" b="1" dirty="0" err="1">
                <a:solidFill>
                  <a:schemeClr val="bg2"/>
                </a:solidFill>
              </a:rPr>
              <a:t>covar</a:t>
            </a:r>
            <a:r>
              <a:rPr lang="en-GB" sz="800" b="1" dirty="0">
                <a:solidFill>
                  <a:schemeClr val="bg2"/>
                </a:solidFill>
              </a:rPr>
              <a:t>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731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Test of "q" linear constraints on the coefficients</a:t>
            </a:r>
            <a:br>
              <a:rPr lang="en-GB" sz="2000" dirty="0"/>
            </a:br>
            <a:r>
              <a:rPr lang="en-GB" sz="1200" dirty="0"/>
              <a:t>Can be used to compare coefficients</a:t>
            </a:r>
            <a:br>
              <a:rPr lang="en-GB" sz="1200" dirty="0"/>
            </a:b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E797F9D-7083-F209-E3C9-06A4A3A2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99" y="975814"/>
            <a:ext cx="6241801" cy="4113094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22164205-8D5B-95B7-715A-65C2F2D72785}"/>
              </a:ext>
            </a:extLst>
          </p:cNvPr>
          <p:cNvSpPr txBox="1">
            <a:spLocks/>
          </p:cNvSpPr>
          <p:nvPr/>
        </p:nvSpPr>
        <p:spPr>
          <a:xfrm>
            <a:off x="1792900" y="1050891"/>
            <a:ext cx="2901930" cy="68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Test q linear constraints on the coefficients: R is a matrix of dimension (q , p+1) ; r is a vector of size (q, 1)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01145D38-0B53-4179-AC8B-ABE6F2126BD4}"/>
              </a:ext>
            </a:extLst>
          </p:cNvPr>
          <p:cNvSpPr txBox="1">
            <a:spLocks/>
          </p:cNvSpPr>
          <p:nvPr/>
        </p:nvSpPr>
        <p:spPr>
          <a:xfrm>
            <a:off x="1069569" y="2125652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Test statistics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2D2FA05D-0293-C335-EF2C-CF582FA5022F}"/>
              </a:ext>
            </a:extLst>
          </p:cNvPr>
          <p:cNvSpPr txBox="1">
            <a:spLocks/>
          </p:cNvSpPr>
          <p:nvPr/>
        </p:nvSpPr>
        <p:spPr>
          <a:xfrm>
            <a:off x="1069569" y="2695373"/>
            <a:ext cx="1862919" cy="3366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Distribution under H0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DFD559D7-7B9D-6052-E8A7-E9077F676F51}"/>
              </a:ext>
            </a:extLst>
          </p:cNvPr>
          <p:cNvSpPr txBox="1">
            <a:spLocks/>
          </p:cNvSpPr>
          <p:nvPr/>
        </p:nvSpPr>
        <p:spPr>
          <a:xfrm>
            <a:off x="1069569" y="3102526"/>
            <a:ext cx="1862919" cy="5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Critical region at risk α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C34A8FB7-602B-67FD-ED6B-19A5B445A523}"/>
              </a:ext>
            </a:extLst>
          </p:cNvPr>
          <p:cNvSpPr txBox="1">
            <a:spLocks/>
          </p:cNvSpPr>
          <p:nvPr/>
        </p:nvSpPr>
        <p:spPr>
          <a:xfrm>
            <a:off x="1576316" y="3764479"/>
            <a:ext cx="2115403" cy="5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The individual significance test is a special case of this a particular case (e.g., a1 = 0) R (1, p+1)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AA7DD4AD-BED0-76AE-EB19-0AFEF275B33A}"/>
              </a:ext>
            </a:extLst>
          </p:cNvPr>
          <p:cNvSpPr txBox="1">
            <a:spLocks/>
          </p:cNvSpPr>
          <p:nvPr/>
        </p:nvSpPr>
        <p:spPr>
          <a:xfrm>
            <a:off x="4073249" y="3746786"/>
            <a:ext cx="1645163" cy="5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The test of global significance is a special case R (p, p+1)</a:t>
            </a:r>
          </a:p>
        </p:txBody>
      </p:sp>
    </p:spTree>
    <p:extLst>
      <p:ext uri="{BB962C8B-B14F-4D97-AF65-F5344CB8AC3E}">
        <p14:creationId xmlns:p14="http://schemas.microsoft.com/office/powerpoint/2010/main" val="505770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"Cigarettes”</a:t>
            </a:r>
            <a:br>
              <a:rPr lang="en-GB" sz="2000" dirty="0"/>
            </a:br>
            <a:r>
              <a:rPr lang="en-GB" sz="1200" dirty="0"/>
              <a:t>Test the equality of the coefficients of TAR and NICOTINE</a:t>
            </a:r>
            <a:br>
              <a:rPr lang="en-GB" sz="1200" dirty="0"/>
            </a:b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ADD197-9762-EBB9-EB47-98C99376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945" y="975814"/>
            <a:ext cx="6419353" cy="4054328"/>
          </a:xfrm>
          <a:prstGeom prst="rect">
            <a:avLst/>
          </a:prstGeom>
        </p:spPr>
      </p:pic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68B30B08-DA1F-9DD0-6C30-A4D9DB61705C}"/>
              </a:ext>
            </a:extLst>
          </p:cNvPr>
          <p:cNvSpPr txBox="1">
            <a:spLocks/>
          </p:cNvSpPr>
          <p:nvPr/>
        </p:nvSpPr>
        <p:spPr>
          <a:xfrm>
            <a:off x="1892782" y="2595469"/>
            <a:ext cx="822912" cy="68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Statistics of test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1F4AA0DB-34CD-F5A6-C24F-E8CFF26161DC}"/>
              </a:ext>
            </a:extLst>
          </p:cNvPr>
          <p:cNvSpPr txBox="1">
            <a:spLocks/>
          </p:cNvSpPr>
          <p:nvPr/>
        </p:nvSpPr>
        <p:spPr>
          <a:xfrm>
            <a:off x="1820196" y="4222771"/>
            <a:ext cx="953483" cy="68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F theoretical at risk α = 5%</a:t>
            </a: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87CF0A7-A40B-DC02-31B3-396A18E2247A}"/>
              </a:ext>
            </a:extLst>
          </p:cNvPr>
          <p:cNvSpPr txBox="1">
            <a:spLocks/>
          </p:cNvSpPr>
          <p:nvPr/>
        </p:nvSpPr>
        <p:spPr>
          <a:xfrm>
            <a:off x="6037354" y="4598085"/>
            <a:ext cx="1980706" cy="5266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rgbClr val="9D9A12"/>
                </a:solidFill>
              </a:rPr>
              <a:t>The null hypothesis cannot be </a:t>
            </a:r>
            <a:r>
              <a:rPr lang="en-GB" sz="1000" dirty="0" err="1">
                <a:solidFill>
                  <a:srgbClr val="9D9A12"/>
                </a:solidFill>
              </a:rPr>
              <a:t>be</a:t>
            </a:r>
            <a:r>
              <a:rPr lang="en-GB" sz="1000" dirty="0">
                <a:solidFill>
                  <a:srgbClr val="9D9A12"/>
                </a:solidFill>
              </a:rPr>
              <a:t> rejected at risk α = 5%.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4726C679-6D13-029D-C7D8-11299A0FE82C}"/>
              </a:ext>
            </a:extLst>
          </p:cNvPr>
          <p:cNvSpPr txBox="1">
            <a:spLocks/>
          </p:cNvSpPr>
          <p:nvPr/>
        </p:nvSpPr>
        <p:spPr>
          <a:xfrm>
            <a:off x="4265684" y="4711329"/>
            <a:ext cx="450377" cy="256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C7832073-546A-44A0-DBFA-FAA271CE78E5}"/>
              </a:ext>
            </a:extLst>
          </p:cNvPr>
          <p:cNvSpPr txBox="1">
            <a:spLocks/>
          </p:cNvSpPr>
          <p:nvPr/>
        </p:nvSpPr>
        <p:spPr>
          <a:xfrm>
            <a:off x="4212927" y="4839557"/>
            <a:ext cx="450377" cy="1437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F0519BB2-F182-E49B-CB12-5EF5CD429A8D}"/>
              </a:ext>
            </a:extLst>
          </p:cNvPr>
          <p:cNvSpPr txBox="1">
            <a:spLocks/>
          </p:cNvSpPr>
          <p:nvPr/>
        </p:nvSpPr>
        <p:spPr>
          <a:xfrm>
            <a:off x="4995839" y="4734967"/>
            <a:ext cx="573208" cy="182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11015D50-62EA-90FB-73E4-B539439431E8}"/>
              </a:ext>
            </a:extLst>
          </p:cNvPr>
          <p:cNvSpPr txBox="1">
            <a:spLocks/>
          </p:cNvSpPr>
          <p:nvPr/>
        </p:nvSpPr>
        <p:spPr>
          <a:xfrm>
            <a:off x="4943082" y="4865778"/>
            <a:ext cx="573208" cy="102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683C7C7-B61A-DF36-522B-DA7DF29B9CF2}"/>
              </a:ext>
            </a:extLst>
          </p:cNvPr>
          <p:cNvSpPr txBox="1">
            <a:spLocks/>
          </p:cNvSpPr>
          <p:nvPr/>
        </p:nvSpPr>
        <p:spPr>
          <a:xfrm>
            <a:off x="4148162" y="4711329"/>
            <a:ext cx="629375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Observed</a:t>
            </a:r>
          </a:p>
        </p:txBody>
      </p:sp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9051F4AD-BAFE-537B-BB69-F63743408BE7}"/>
              </a:ext>
            </a:extLst>
          </p:cNvPr>
          <p:cNvSpPr txBox="1">
            <a:spLocks/>
          </p:cNvSpPr>
          <p:nvPr/>
        </p:nvSpPr>
        <p:spPr>
          <a:xfrm>
            <a:off x="4922589" y="4722037"/>
            <a:ext cx="693817" cy="28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200" dirty="0">
                <a:solidFill>
                  <a:srgbClr val="9D9A12"/>
                </a:solidFill>
              </a:rPr>
              <a:t>Theoretical</a:t>
            </a:r>
          </a:p>
        </p:txBody>
      </p:sp>
    </p:spTree>
    <p:extLst>
      <p:ext uri="{BB962C8B-B14F-4D97-AF65-F5344CB8AC3E}">
        <p14:creationId xmlns:p14="http://schemas.microsoft.com/office/powerpoint/2010/main" val="6661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Prediction and prediction interval</a:t>
            </a: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5" y="2323565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E90E4AC-B16B-E669-F061-064814953607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29E2959-6438-B0F4-658C-A22630CD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99" y="2183641"/>
            <a:ext cx="2557119" cy="25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76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Prediction</a:t>
            </a:r>
            <a:br>
              <a:rPr lang="en-GB" sz="2000" dirty="0"/>
            </a:br>
            <a:r>
              <a:rPr lang="en-GB" sz="1200" dirty="0"/>
              <a:t>Point prediction and prediction interval</a:t>
            </a: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9497A9-754B-C165-E302-971D9C42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16" y="1050309"/>
            <a:ext cx="5991368" cy="3978268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F1077EA7-CFBC-DCF1-97A9-2190A6C93A66}"/>
              </a:ext>
            </a:extLst>
          </p:cNvPr>
          <p:cNvSpPr txBox="1">
            <a:spLocks/>
          </p:cNvSpPr>
          <p:nvPr/>
        </p:nvSpPr>
        <p:spPr>
          <a:xfrm>
            <a:off x="5974080" y="713836"/>
            <a:ext cx="1420368" cy="567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000" dirty="0">
              <a:solidFill>
                <a:schemeClr val="bg2"/>
              </a:solidFill>
            </a:endParaRPr>
          </a:p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Do not forget the constant in matrix notation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6F90F76-7608-DFF7-0CB6-B6D515A18E1A}"/>
              </a:ext>
            </a:extLst>
          </p:cNvPr>
          <p:cNvSpPr txBox="1">
            <a:spLocks/>
          </p:cNvSpPr>
          <p:nvPr/>
        </p:nvSpPr>
        <p:spPr>
          <a:xfrm>
            <a:off x="5709452" y="1718700"/>
            <a:ext cx="1239988" cy="2685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rgbClr val="9D9A12"/>
                </a:solidFill>
              </a:rPr>
              <a:t>Unbiased prediction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616D30FE-51FC-5C5E-C7DD-120BD68F10FB}"/>
              </a:ext>
            </a:extLst>
          </p:cNvPr>
          <p:cNvSpPr txBox="1">
            <a:spLocks/>
          </p:cNvSpPr>
          <p:nvPr/>
        </p:nvSpPr>
        <p:spPr>
          <a:xfrm>
            <a:off x="5422940" y="2569732"/>
            <a:ext cx="2144744" cy="9598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Depends on the quality of the model (variance of the error) and the distance of the point from the barycentre (see when centred variables)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F4F42E8A-E4A9-61FB-6DCC-7190F3DDA59E}"/>
              </a:ext>
            </a:extLst>
          </p:cNvPr>
          <p:cNvSpPr txBox="1">
            <a:spLocks/>
          </p:cNvSpPr>
          <p:nvPr/>
        </p:nvSpPr>
        <p:spPr>
          <a:xfrm>
            <a:off x="1582412" y="1798942"/>
            <a:ext cx="1239988" cy="5175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Point Prediction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70BFED46-5033-7BA2-7E26-1FBC6B001ED9}"/>
              </a:ext>
            </a:extLst>
          </p:cNvPr>
          <p:cNvSpPr txBox="1">
            <a:spLocks/>
          </p:cNvSpPr>
          <p:nvPr/>
        </p:nvSpPr>
        <p:spPr>
          <a:xfrm>
            <a:off x="1576316" y="2569732"/>
            <a:ext cx="1239988" cy="7282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Estimation of the variance of the prediction error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0762026C-32C7-0569-B481-EABB3B17567C}"/>
              </a:ext>
            </a:extLst>
          </p:cNvPr>
          <p:cNvSpPr txBox="1">
            <a:spLocks/>
          </p:cNvSpPr>
          <p:nvPr/>
        </p:nvSpPr>
        <p:spPr>
          <a:xfrm>
            <a:off x="1576316" y="3529584"/>
            <a:ext cx="1239988" cy="7282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en-GB" sz="1000" dirty="0">
                <a:solidFill>
                  <a:schemeClr val="bg2"/>
                </a:solidFill>
              </a:rPr>
              <a:t>Distribution</a:t>
            </a:r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72D81AFE-8AFC-4C2F-C13C-7A436AB7B337}"/>
              </a:ext>
            </a:extLst>
          </p:cNvPr>
          <p:cNvSpPr txBox="1">
            <a:spLocks/>
          </p:cNvSpPr>
          <p:nvPr/>
        </p:nvSpPr>
        <p:spPr>
          <a:xfrm>
            <a:off x="2076188" y="4583796"/>
            <a:ext cx="1392436" cy="55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000" dirty="0">
                <a:solidFill>
                  <a:schemeClr val="accent5"/>
                </a:solidFill>
              </a:rPr>
              <a:t>At the level of confidence level (1 - α)</a:t>
            </a:r>
          </a:p>
        </p:txBody>
      </p:sp>
    </p:spTree>
    <p:extLst>
      <p:ext uri="{BB962C8B-B14F-4D97-AF65-F5344CB8AC3E}">
        <p14:creationId xmlns:p14="http://schemas.microsoft.com/office/powerpoint/2010/main" val="3465402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576316" y="408533"/>
            <a:ext cx="5991368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Prediction - Example "cigarettes</a:t>
            </a:r>
            <a:br>
              <a:rPr lang="en-GB" sz="2000" dirty="0"/>
            </a:br>
            <a:r>
              <a:rPr lang="en-GB" sz="1200" dirty="0"/>
              <a:t>Point prediction and prediction interval</a:t>
            </a:r>
            <a:endParaRPr lang="en-GB" sz="2000" dirty="0"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3BF1A603-F5A7-A05F-E923-B1F505D5815C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4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 dirty="0"/>
              <a:t>Multiple Linear Regression</a:t>
            </a:r>
            <a:endParaRPr lang="en-GB" sz="1900" dirty="0"/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AC0088A4-DEF0-AB47-84BA-28886D562480}"/>
              </a:ext>
            </a:extLst>
          </p:cNvPr>
          <p:cNvSpPr txBox="1">
            <a:spLocks/>
          </p:cNvSpPr>
          <p:nvPr/>
        </p:nvSpPr>
        <p:spPr>
          <a:xfrm>
            <a:off x="4538009" y="1718700"/>
            <a:ext cx="814452" cy="406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3342E7-40F5-3E7A-A8B6-7A1EAC7E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252" y="1083351"/>
            <a:ext cx="5873496" cy="3879740"/>
          </a:xfrm>
          <a:prstGeom prst="rect">
            <a:avLst/>
          </a:prstGeom>
        </p:spPr>
      </p:pic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3998D577-341D-F420-9FA1-E8B3664E2988}"/>
              </a:ext>
            </a:extLst>
          </p:cNvPr>
          <p:cNvSpPr txBox="1">
            <a:spLocks/>
          </p:cNvSpPr>
          <p:nvPr/>
        </p:nvSpPr>
        <p:spPr>
          <a:xfrm>
            <a:off x="866132" y="3405193"/>
            <a:ext cx="1499116" cy="1483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000" dirty="0">
              <a:solidFill>
                <a:schemeClr val="bg2"/>
              </a:solidFill>
            </a:endParaRP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B7F069CF-2A0D-9B83-5A38-17551E704C63}"/>
              </a:ext>
            </a:extLst>
          </p:cNvPr>
          <p:cNvSpPr txBox="1">
            <a:spLocks/>
          </p:cNvSpPr>
          <p:nvPr/>
        </p:nvSpPr>
        <p:spPr>
          <a:xfrm>
            <a:off x="885694" y="3442242"/>
            <a:ext cx="1499116" cy="148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X (to be predicted)</a:t>
            </a: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Pred. Punctual </a:t>
            </a: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Var.Error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Var.Error.Prediction</a:t>
            </a:r>
          </a:p>
          <a:p>
            <a:pPr marL="0" indent="0" algn="r"/>
            <a:endParaRPr lang="en-GB" sz="1000" dirty="0">
              <a:solidFill>
                <a:schemeClr val="bg2"/>
              </a:solidFill>
            </a:endParaRP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Student’s t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low.bound </a:t>
            </a:r>
          </a:p>
          <a:p>
            <a:pPr marL="0" indent="0" algn="r"/>
            <a:r>
              <a:rPr lang="en-GB" sz="1000" dirty="0">
                <a:solidFill>
                  <a:schemeClr val="bg2"/>
                </a:solidFill>
              </a:rPr>
              <a:t>high.bound</a:t>
            </a:r>
          </a:p>
        </p:txBody>
      </p:sp>
    </p:spTree>
    <p:extLst>
      <p:ext uri="{BB962C8B-B14F-4D97-AF65-F5344CB8AC3E}">
        <p14:creationId xmlns:p14="http://schemas.microsoft.com/office/powerpoint/2010/main" val="146830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6450" y="1215625"/>
            <a:ext cx="7688100" cy="906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The general linear model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0" y="652850"/>
            <a:ext cx="11857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B8D09F4-C5CB-1299-CEA5-D123409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34" y="2323566"/>
            <a:ext cx="2417195" cy="241719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B00167-5529-97C4-4AAF-70B809217D96}"/>
              </a:ext>
            </a:extLst>
          </p:cNvPr>
          <p:cNvSpPr txBox="1">
            <a:spLocks/>
          </p:cNvSpPr>
          <p:nvPr/>
        </p:nvSpPr>
        <p:spPr>
          <a:xfrm>
            <a:off x="726450" y="1778400"/>
            <a:ext cx="4400064" cy="109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4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572603" y="459916"/>
            <a:ext cx="3998794" cy="6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table and status of variables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ADF0BFC-F3F4-7D58-0195-7BDA83C2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4" y="1091821"/>
            <a:ext cx="5763764" cy="3840243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85D9819B-B322-32F7-0FD1-7EFF34DDEE96}"/>
              </a:ext>
            </a:extLst>
          </p:cNvPr>
          <p:cNvSpPr txBox="1">
            <a:spLocks/>
          </p:cNvSpPr>
          <p:nvPr/>
        </p:nvSpPr>
        <p:spPr>
          <a:xfrm>
            <a:off x="1727904" y="1033928"/>
            <a:ext cx="4986793" cy="4865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- Restrict to a family of linear prediction functions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- And to quantitative exogenous (possibly recoded qualitative)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511C614F-F660-201E-0EF0-3C24CFEB3E52}"/>
              </a:ext>
            </a:extLst>
          </p:cNvPr>
          <p:cNvSpPr txBox="1">
            <a:spLocks/>
          </p:cNvSpPr>
          <p:nvPr/>
        </p:nvSpPr>
        <p:spPr>
          <a:xfrm>
            <a:off x="2444412" y="2408139"/>
            <a:ext cx="4939027" cy="18499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The term "random" crystallizes all the "inadequacies" of the model: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model is only a caricature of reality, the specification (linear in particular) is not always rigorously exact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variables that are not taken into account in the model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fluctuations linked to sampling (if we change the sample, we can obtain a different result)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l-GR" sz="1200" dirty="0">
                <a:solidFill>
                  <a:schemeClr val="accent5"/>
                </a:solidFill>
                <a:latin typeface="Meiryo" panose="020B0400000000000000" pitchFamily="34" charset="-128"/>
                <a:ea typeface="Meiryo" panose="020B0400000000000000" pitchFamily="34" charset="-128"/>
              </a:rPr>
              <a:t>ε</a:t>
            </a:r>
            <a:r>
              <a:rPr lang="en-GB" sz="1200" dirty="0">
                <a:solidFill>
                  <a:schemeClr val="bg2"/>
                </a:solidFill>
                <a:latin typeface="Meiryo" panose="020B0400000000000000" pitchFamily="34" charset="-128"/>
                <a:ea typeface="Meiryo" panose="020B0400000000000000" pitchFamily="34" charset="-128"/>
              </a:rPr>
              <a:t> </a:t>
            </a:r>
            <a:r>
              <a:rPr lang="en-GB" sz="1200" dirty="0">
                <a:solidFill>
                  <a:schemeClr val="bg2"/>
                </a:solidFill>
              </a:rPr>
              <a:t>quantifies the differences between the values actually observed and the values predicted by the model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1113DF13-EB5A-8C90-C5E8-314D95558803}"/>
              </a:ext>
            </a:extLst>
          </p:cNvPr>
          <p:cNvSpPr txBox="1">
            <a:spLocks/>
          </p:cNvSpPr>
          <p:nvPr/>
        </p:nvSpPr>
        <p:spPr>
          <a:xfrm>
            <a:off x="3631768" y="4479296"/>
            <a:ext cx="3833558" cy="4865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Are the parameters/coefficients of the model that we want to estimate with using the data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CA010DBC-6083-F354-9C42-0F8187204D43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42964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572603" y="459916"/>
            <a:ext cx="3998794" cy="6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table and status of variables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56C87E-E141-53CF-FAE5-7E1CFE62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91" y="943205"/>
            <a:ext cx="5366675" cy="3981482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A5ADA77E-B47F-CFCC-5593-4FEDFE595AE1}"/>
              </a:ext>
            </a:extLst>
          </p:cNvPr>
          <p:cNvSpPr txBox="1">
            <a:spLocks/>
          </p:cNvSpPr>
          <p:nvPr/>
        </p:nvSpPr>
        <p:spPr>
          <a:xfrm>
            <a:off x="5791218" y="4522669"/>
            <a:ext cx="1919767" cy="415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accent5"/>
                </a:solidFill>
              </a:rPr>
              <a:t>Ex. Impact of "smoking" AND "drinking</a:t>
            </a:r>
          </a:p>
          <a:p>
            <a:pPr marL="0" indent="0"/>
            <a:r>
              <a:rPr lang="en-GB" sz="1200" dirty="0">
                <a:solidFill>
                  <a:schemeClr val="accent5"/>
                </a:solidFill>
              </a:rPr>
              <a:t>"drinking" on hypertension</a:t>
            </a:r>
          </a:p>
        </p:txBody>
      </p:sp>
      <p:sp>
        <p:nvSpPr>
          <p:cNvPr id="15" name="Google Shape;89;p13">
            <a:extLst>
              <a:ext uri="{FF2B5EF4-FFF2-40B4-BE49-F238E27FC236}">
                <a16:creationId xmlns:a16="http://schemas.microsoft.com/office/drawing/2014/main" id="{165631D3-2296-990E-5B1B-5EC134B13C5F}"/>
              </a:ext>
            </a:extLst>
          </p:cNvPr>
          <p:cNvSpPr txBox="1">
            <a:spLocks/>
          </p:cNvSpPr>
          <p:nvPr/>
        </p:nvSpPr>
        <p:spPr>
          <a:xfrm>
            <a:off x="2186231" y="1652443"/>
            <a:ext cx="4986793" cy="1384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7A4ABBFF-9E4E-097B-B04A-4121CE361C41}"/>
              </a:ext>
            </a:extLst>
          </p:cNvPr>
          <p:cNvSpPr txBox="1">
            <a:spLocks/>
          </p:cNvSpPr>
          <p:nvPr/>
        </p:nvSpPr>
        <p:spPr>
          <a:xfrm>
            <a:off x="2186231" y="3036627"/>
            <a:ext cx="1089232" cy="1384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5AF01073-D27A-ADB4-90C6-1F5BC8410E80}"/>
              </a:ext>
            </a:extLst>
          </p:cNvPr>
          <p:cNvSpPr txBox="1">
            <a:spLocks/>
          </p:cNvSpPr>
          <p:nvPr/>
        </p:nvSpPr>
        <p:spPr>
          <a:xfrm>
            <a:off x="2904857" y="3320262"/>
            <a:ext cx="1089232" cy="1384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AA32461F-54B4-02CB-83A3-E058493A9C1F}"/>
              </a:ext>
            </a:extLst>
          </p:cNvPr>
          <p:cNvSpPr txBox="1">
            <a:spLocks/>
          </p:cNvSpPr>
          <p:nvPr/>
        </p:nvSpPr>
        <p:spPr>
          <a:xfrm>
            <a:off x="3828198" y="3519916"/>
            <a:ext cx="2906972" cy="3901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0EB9BA5C-8BED-EB1C-141D-142D921087D2}"/>
              </a:ext>
            </a:extLst>
          </p:cNvPr>
          <p:cNvSpPr txBox="1">
            <a:spLocks/>
          </p:cNvSpPr>
          <p:nvPr/>
        </p:nvSpPr>
        <p:spPr>
          <a:xfrm>
            <a:off x="1801504" y="1818993"/>
            <a:ext cx="5732060" cy="29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coefficient is read as a "marginal propensity". 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All else being equal, i.e., the impact of xj on y does not take into     </a:t>
            </a:r>
            <a:br>
              <a:rPr lang="en-GB" sz="1200" dirty="0">
                <a:solidFill>
                  <a:schemeClr val="bg2"/>
                </a:solidFill>
              </a:rPr>
            </a:br>
            <a:r>
              <a:rPr lang="en-GB" sz="1200" dirty="0">
                <a:solidFill>
                  <a:schemeClr val="bg2"/>
                </a:solidFill>
              </a:rPr>
              <a:t>     account the influence of other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The effect of the variables is additive, i.e., the other variables being constant, </a:t>
            </a:r>
            <a:br>
              <a:rPr lang="en-GB" sz="1200" dirty="0">
                <a:solidFill>
                  <a:schemeClr val="bg2"/>
                </a:solidFill>
              </a:rPr>
            </a:br>
            <a:r>
              <a:rPr lang="en-GB" sz="1200" dirty="0">
                <a:solidFill>
                  <a:schemeClr val="bg2"/>
                </a:solidFill>
              </a:rPr>
              <a:t>        if constant, if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GB" sz="1200" dirty="0">
                <a:solidFill>
                  <a:schemeClr val="bg2"/>
                </a:solidFill>
              </a:rPr>
              <a:t> If we want to analyse the interactions, we must therefore construct synthetic </a:t>
            </a:r>
            <a:br>
              <a:rPr lang="en-GB" sz="1200" dirty="0">
                <a:solidFill>
                  <a:schemeClr val="bg2"/>
                </a:solidFill>
              </a:rPr>
            </a:br>
            <a:endParaRPr lang="en-GB" sz="1200" dirty="0">
              <a:solidFill>
                <a:schemeClr val="bg2"/>
              </a:solidFill>
            </a:endParaRP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            synthetic variables, e.g.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269B380D-D41B-9442-E540-B82F95F6A8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183835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852382" y="449477"/>
            <a:ext cx="343923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br>
              <a:rPr lang="en-GB" sz="2000" dirty="0"/>
            </a:br>
            <a:r>
              <a:rPr lang="en-GB" sz="1100" dirty="0"/>
              <a:t>Modelling approach</a:t>
            </a:r>
            <a:br>
              <a:rPr lang="en-GB" sz="1100" dirty="0"/>
            </a:b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B1DBF86A-1EFD-1A96-EB82-5ABB69297B4E}"/>
              </a:ext>
            </a:extLst>
          </p:cNvPr>
          <p:cNvSpPr txBox="1">
            <a:spLocks/>
          </p:cNvSpPr>
          <p:nvPr/>
        </p:nvSpPr>
        <p:spPr>
          <a:xfrm>
            <a:off x="1091821" y="1288139"/>
            <a:ext cx="6967182" cy="3405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1200" b="1" dirty="0">
                <a:solidFill>
                  <a:schemeClr val="accent5"/>
                </a:solidFill>
              </a:rPr>
              <a:t>The modelling approach is always the same</a:t>
            </a:r>
          </a:p>
          <a:p>
            <a:pPr marL="0" indent="0"/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estimate the "a" parameters by exploiting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evaluate the precision of these estimators (bias, variance, convergence)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measure the overall explanatory power of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evaluate the influence of the variables in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globally (all p variables)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individually (each variable)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a block of variables (q variables, q ≤ p) [this is a generalization]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select the most "relevant"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evaluate the quality of the model during prediction (prediction interval)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2"/>
                </a:solidFill>
              </a:rPr>
              <a:t>detect observations that may distort or overly influence the results (atypical results (atypical points).</a:t>
            </a:r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7DBF830E-B49B-DE4B-505F-420DB10AA0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2400" y="0"/>
            <a:ext cx="33852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223928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852382" y="449477"/>
            <a:ext cx="343923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Multiple linear regression</a:t>
            </a:r>
            <a:br>
              <a:rPr lang="en-GB" sz="2000" dirty="0"/>
            </a:br>
            <a:r>
              <a:rPr lang="en-GB" sz="1100" dirty="0"/>
              <a:t>Matrix writing</a:t>
            </a:r>
            <a:br>
              <a:rPr lang="en-GB" sz="1100" dirty="0"/>
            </a:br>
            <a:br>
              <a:rPr lang="en-GB" sz="1100" dirty="0"/>
            </a:br>
            <a:endParaRPr lang="en-GB" sz="2000" dirty="0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17C4F5ED-4936-DDF1-9C5C-ECB4ED74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74" y="1016758"/>
            <a:ext cx="6421253" cy="4011446"/>
          </a:xfrm>
          <a:prstGeom prst="rect">
            <a:avLst/>
          </a:prstGeom>
        </p:spPr>
      </p:pic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2C2319D7-9CA5-FDEF-4627-4FC966085DE0}"/>
              </a:ext>
            </a:extLst>
          </p:cNvPr>
          <p:cNvSpPr txBox="1">
            <a:spLocks/>
          </p:cNvSpPr>
          <p:nvPr/>
        </p:nvSpPr>
        <p:spPr>
          <a:xfrm>
            <a:off x="3334921" y="1016758"/>
            <a:ext cx="2820220" cy="426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For a better concision ...</a:t>
            </a: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5B7A2CC8-B7AA-5AF3-1039-8627F86ED0E1}"/>
              </a:ext>
            </a:extLst>
          </p:cNvPr>
          <p:cNvSpPr txBox="1">
            <a:spLocks/>
          </p:cNvSpPr>
          <p:nvPr/>
        </p:nvSpPr>
        <p:spPr>
          <a:xfrm>
            <a:off x="1361373" y="3233412"/>
            <a:ext cx="1552424" cy="426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P.S. Note the column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representing the constant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CC576518-8893-DE41-9FEE-FEAACD1129A0}"/>
              </a:ext>
            </a:extLst>
          </p:cNvPr>
          <p:cNvSpPr txBox="1">
            <a:spLocks/>
          </p:cNvSpPr>
          <p:nvPr/>
        </p:nvSpPr>
        <p:spPr>
          <a:xfrm>
            <a:off x="3415361" y="4729239"/>
            <a:ext cx="2792239" cy="414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Note the dimensions of the matrices</a:t>
            </a:r>
          </a:p>
        </p:txBody>
      </p:sp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836958E9-E382-F638-D810-AFC404FFD242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53297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852382" y="449477"/>
            <a:ext cx="3439236" cy="5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The method of least squares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11094181-8FC7-610D-1729-202725525F70}"/>
              </a:ext>
            </a:extLst>
          </p:cNvPr>
          <p:cNvSpPr txBox="1">
            <a:spLocks/>
          </p:cNvSpPr>
          <p:nvPr/>
        </p:nvSpPr>
        <p:spPr>
          <a:xfrm>
            <a:off x="1801504" y="1065146"/>
            <a:ext cx="2101756" cy="631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238F12-B678-D3A7-872A-E273B293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68" y="1084421"/>
            <a:ext cx="6215464" cy="4059079"/>
          </a:xfrm>
          <a:prstGeom prst="rect">
            <a:avLst/>
          </a:prstGeom>
        </p:spPr>
      </p:pic>
      <p:sp>
        <p:nvSpPr>
          <p:cNvPr id="9" name="Google Shape;89;p13">
            <a:extLst>
              <a:ext uri="{FF2B5EF4-FFF2-40B4-BE49-F238E27FC236}">
                <a16:creationId xmlns:a16="http://schemas.microsoft.com/office/drawing/2014/main" id="{F5700572-0A36-E07E-989D-9F83E2F40B60}"/>
              </a:ext>
            </a:extLst>
          </p:cNvPr>
          <p:cNvSpPr txBox="1">
            <a:spLocks/>
          </p:cNvSpPr>
          <p:nvPr/>
        </p:nvSpPr>
        <p:spPr>
          <a:xfrm>
            <a:off x="880281" y="3714286"/>
            <a:ext cx="4701653" cy="6319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The least squares method seeks the best estimate of the parameters "a" by minimizing the quantity 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82A20D60-D4F0-F8DE-F8C4-49586D8FC053}"/>
              </a:ext>
            </a:extLst>
          </p:cNvPr>
          <p:cNvSpPr txBox="1">
            <a:spLocks/>
          </p:cNvSpPr>
          <p:nvPr/>
        </p:nvSpPr>
        <p:spPr>
          <a:xfrm>
            <a:off x="5479119" y="2195973"/>
            <a:ext cx="1870200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Value provided</a:t>
            </a:r>
          </a:p>
          <a:p>
            <a:pPr marL="0" indent="0"/>
            <a:r>
              <a:rPr lang="en-GB" sz="1200" dirty="0">
                <a:solidFill>
                  <a:schemeClr val="bg2"/>
                </a:solidFill>
              </a:rPr>
              <a:t>by the model</a:t>
            </a:r>
          </a:p>
        </p:txBody>
      </p:sp>
      <p:sp>
        <p:nvSpPr>
          <p:cNvPr id="11" name="Google Shape;89;p13">
            <a:extLst>
              <a:ext uri="{FF2B5EF4-FFF2-40B4-BE49-F238E27FC236}">
                <a16:creationId xmlns:a16="http://schemas.microsoft.com/office/drawing/2014/main" id="{427EF795-9E48-AF95-7DFD-B41FB1BBB2D1}"/>
              </a:ext>
            </a:extLst>
          </p:cNvPr>
          <p:cNvSpPr txBox="1">
            <a:spLocks/>
          </p:cNvSpPr>
          <p:nvPr/>
        </p:nvSpPr>
        <p:spPr>
          <a:xfrm>
            <a:off x="4974152" y="1021607"/>
            <a:ext cx="1870200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Observed value</a:t>
            </a:r>
          </a:p>
        </p:txBody>
      </p:sp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E01FC164-E82E-59D9-93FD-2301D0CB0510}"/>
              </a:ext>
            </a:extLst>
          </p:cNvPr>
          <p:cNvSpPr txBox="1">
            <a:spLocks/>
          </p:cNvSpPr>
          <p:nvPr/>
        </p:nvSpPr>
        <p:spPr>
          <a:xfrm>
            <a:off x="2346958" y="4633804"/>
            <a:ext cx="4640696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sz="1200" dirty="0">
                <a:solidFill>
                  <a:schemeClr val="bg2"/>
                </a:solidFill>
              </a:rPr>
              <a:t>"e", </a:t>
            </a:r>
            <a:r>
              <a:rPr lang="en-GB" sz="1200" dirty="0">
                <a:solidFill>
                  <a:schemeClr val="tx1"/>
                </a:solidFill>
              </a:rPr>
              <a:t>the observed error </a:t>
            </a:r>
            <a:r>
              <a:rPr lang="en-GB" sz="1200" dirty="0">
                <a:solidFill>
                  <a:schemeClr val="bg2"/>
                </a:solidFill>
              </a:rPr>
              <a:t>(the </a:t>
            </a:r>
            <a:r>
              <a:rPr lang="en-GB" sz="1200" dirty="0">
                <a:solidFill>
                  <a:schemeClr val="accent3"/>
                </a:solidFill>
              </a:rPr>
              <a:t>residual</a:t>
            </a:r>
            <a:r>
              <a:rPr lang="en-GB" sz="1200" dirty="0">
                <a:solidFill>
                  <a:schemeClr val="bg2"/>
                </a:solidFill>
              </a:rPr>
              <a:t>) is an evaluation of the error term </a:t>
            </a:r>
            <a:r>
              <a:rPr lang="el-GR" sz="1200" dirty="0">
                <a:solidFill>
                  <a:schemeClr val="bg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ε</a:t>
            </a:r>
            <a:endParaRPr lang="en-GB" sz="1200" dirty="0">
              <a:solidFill>
                <a:schemeClr val="bg2"/>
              </a:solidFill>
            </a:endParaRPr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313A749-9980-4582-1BD8-C5C907097F20}"/>
              </a:ext>
            </a:extLst>
          </p:cNvPr>
          <p:cNvSpPr txBox="1">
            <a:spLocks/>
          </p:cNvSpPr>
          <p:nvPr/>
        </p:nvSpPr>
        <p:spPr>
          <a:xfrm>
            <a:off x="5695935" y="4059079"/>
            <a:ext cx="627846" cy="5096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/>
            <a:r>
              <a:rPr lang="en-GB" sz="1200" dirty="0">
                <a:solidFill>
                  <a:schemeClr val="bg2"/>
                </a:solidFill>
              </a:rPr>
              <a:t>With</a:t>
            </a:r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50D6D1DC-8FD5-D1EA-DFE3-D49B11656E53}"/>
              </a:ext>
            </a:extLst>
          </p:cNvPr>
          <p:cNvSpPr txBox="1">
            <a:spLocks/>
          </p:cNvSpPr>
          <p:nvPr/>
        </p:nvSpPr>
        <p:spPr>
          <a:xfrm>
            <a:off x="2822400" y="0"/>
            <a:ext cx="3385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2000"/>
              <a:t>Multiple Linear Regression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62400096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2222</Words>
  <Application>Microsoft Office PowerPoint</Application>
  <PresentationFormat>On-screen Show (16:9)</PresentationFormat>
  <Paragraphs>301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Raleway</vt:lpstr>
      <vt:lpstr>Meiryo</vt:lpstr>
      <vt:lpstr>Lato</vt:lpstr>
      <vt:lpstr>Arial</vt:lpstr>
      <vt:lpstr>Streamline</vt:lpstr>
      <vt:lpstr>Introduction To  Data Science </vt:lpstr>
      <vt:lpstr>Multiple linear regression</vt:lpstr>
      <vt:lpstr>Data table and status of variables</vt:lpstr>
      <vt:lpstr>The general linear model</vt:lpstr>
      <vt:lpstr>Data table and status of variables</vt:lpstr>
      <vt:lpstr>Data table and status of variables</vt:lpstr>
      <vt:lpstr>Multiple linear regression Modelling approach </vt:lpstr>
      <vt:lpstr>Multiple linear regression Matrix writing  </vt:lpstr>
      <vt:lpstr>The method of least squares</vt:lpstr>
      <vt:lpstr>The assumptions of the OLS method "â" become OLS (ordinary least squares estimators) </vt:lpstr>
      <vt:lpstr>OLS (Ordinary Least Squares Estimator) Calculation principle - Estimator</vt:lpstr>
      <vt:lpstr>OLS (Ordinary Least Squares Estimator) Comments</vt:lpstr>
      <vt:lpstr>OLS (Ordinary Least Squares Estimator) In the EXCEL Table</vt:lpstr>
      <vt:lpstr>Properties and estimators</vt:lpstr>
      <vt:lpstr>Bias of "â”</vt:lpstr>
      <vt:lpstr>Variance covariance matrix of "â"</vt:lpstr>
      <vt:lpstr>Variance of the error</vt:lpstr>
      <vt:lpstr>Calculations in Excel</vt:lpstr>
      <vt:lpstr>statistical inference on the coefficients</vt:lpstr>
      <vt:lpstr>Distribution of â</vt:lpstr>
      <vt:lpstr>Example of cigarettes</vt:lpstr>
      <vt:lpstr>overall evaluation of the regression</vt:lpstr>
      <vt:lpstr>Overall evaluation of the regression Analysis of variance table and coefficient of determination</vt:lpstr>
      <vt:lpstr>Example of cigarettes</vt:lpstr>
      <vt:lpstr>R² corrected for overfitting</vt:lpstr>
      <vt:lpstr>Overall evaluation of the regression Do X's carry information about Y?</vt:lpstr>
      <vt:lpstr>Graphical diagnosis Evaluate the quality of the prediction - Detect pathological cases</vt:lpstr>
      <vt:lpstr>generalized tests of coefficients</vt:lpstr>
      <vt:lpstr>Conformity test Can be used to test the simultaneous nullity of several coefficients</vt:lpstr>
      <vt:lpstr>Example " Cigarettes " Test the simultaneous nullity of the coefficients of WEIGHT  and NICOTINE (which individually are not significant...)</vt:lpstr>
      <vt:lpstr>Test of "q" linear constraints on the coefficients Can be used to compare coefficients </vt:lpstr>
      <vt:lpstr>Example "Cigarettes” Test the equality of the coefficients of TAR and NICOTINE </vt:lpstr>
      <vt:lpstr>Prediction and prediction interval</vt:lpstr>
      <vt:lpstr>Prediction Point prediction and prediction interval</vt:lpstr>
      <vt:lpstr>Prediction - Example "cigarettes Point prediction and prediction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Science </dc:title>
  <cp:lastModifiedBy>Aimene HAMMANI</cp:lastModifiedBy>
  <cp:revision>18</cp:revision>
  <dcterms:modified xsi:type="dcterms:W3CDTF">2022-12-12T17:32:23Z</dcterms:modified>
</cp:coreProperties>
</file>